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46" autoAdjust="0"/>
  </p:normalViewPr>
  <p:slideViewPr>
    <p:cSldViewPr>
      <p:cViewPr varScale="1">
        <p:scale>
          <a:sx n="73" d="100"/>
          <a:sy n="73" d="100"/>
        </p:scale>
        <p:origin x="-8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D96280C-1077-4CC1-B2A7-B0D0600100CB}" type="datetimeFigureOut">
              <a:rPr lang="it-IT"/>
              <a:pPr>
                <a:defRPr/>
              </a:pPr>
              <a:t>24/03/2016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7167B6A-49D5-44E8-95F0-1B0C86D54FAD}"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2A39C04-7B18-44E7-9355-C2D89A507F56}" type="datetimeFigureOut">
              <a:rPr lang="it-IT"/>
              <a:pPr>
                <a:defRPr/>
              </a:pPr>
              <a:t>24/03/2016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2593E4A-1EB3-4857-B398-D8D48BF9724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7A263A7-279E-4A9A-BA9F-B692AB465FDC}" type="datetimeFigureOut">
              <a:rPr lang="it-IT"/>
              <a:pPr>
                <a:defRPr/>
              </a:pPr>
              <a:t>24/03/2016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CA15D1D-7DF9-4F5A-8097-6F7DC538F18B}"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8B14BDA-056F-4509-B33F-CD4D64DE61A5}" type="datetimeFigureOut">
              <a:rPr lang="it-IT"/>
              <a:pPr>
                <a:defRPr/>
              </a:pPr>
              <a:t>24/03/2016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AA001CA-1EDB-4E48-B4EF-287746500BDB}"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D9CB38C-31E4-45E9-9302-4ADFAF2A2801}" type="datetimeFigureOut">
              <a:rPr lang="it-IT"/>
              <a:pPr>
                <a:defRPr/>
              </a:pPr>
              <a:t>24/03/2016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3847179-F11E-4CD4-9823-1FF8B3D03C8E}"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D49638D4-D822-4FD5-85F7-E84688B5BBC3}" type="datetimeFigureOut">
              <a:rPr lang="it-IT"/>
              <a:pPr>
                <a:defRPr/>
              </a:pPr>
              <a:t>24/03/2016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20A14E8-A18F-418A-813A-631C62DD1D75}"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51569522-9CB7-4A50-A955-83708DF27850}" type="datetimeFigureOut">
              <a:rPr lang="it-IT"/>
              <a:pPr>
                <a:defRPr/>
              </a:pPr>
              <a:t>24/03/2016</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F662465E-E680-441F-94E7-562081580EF3}"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AED1207-A6B2-4217-B208-5A782CE06945}" type="datetimeFigureOut">
              <a:rPr lang="it-IT"/>
              <a:pPr>
                <a:defRPr/>
              </a:pPr>
              <a:t>24/03/2016</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4E375779-19A4-428F-9C60-275A1C36A64D}"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1D7EBED-381C-4042-A69C-779479062062}" type="datetimeFigureOut">
              <a:rPr lang="it-IT"/>
              <a:pPr>
                <a:defRPr/>
              </a:pPr>
              <a:t>24/03/2016</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A868AC0-759C-4572-9C62-BDE07EC891E3}"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BD4A04A-2C70-4D2F-A14E-692D649B2581}" type="datetimeFigureOut">
              <a:rPr lang="it-IT"/>
              <a:pPr>
                <a:defRPr/>
              </a:pPr>
              <a:t>24/03/2016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AC4D99E-5A1A-492D-BA26-3E97CFA968D4}"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18E7CEA-639C-4798-86C4-20EA0E384577}" type="datetimeFigureOut">
              <a:rPr lang="it-IT"/>
              <a:pPr>
                <a:defRPr/>
              </a:pPr>
              <a:t>24/03/2016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B862F63-B766-4F3B-A923-5597DC89C84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78FF583-3B88-4B4F-8522-75850C9E1636}" type="datetimeFigureOut">
              <a:rPr lang="it-IT"/>
              <a:pPr>
                <a:defRPr/>
              </a:pPr>
              <a:t>24/03/2016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2B6D4DE-C9F5-473F-B74A-0AB6526501B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ctrTitle"/>
          </p:nvPr>
        </p:nvSpPr>
        <p:spPr/>
        <p:txBody>
          <a:bodyPr/>
          <a:lstStyle/>
          <a:p>
            <a:r>
              <a:rPr lang="it-IT" smtClean="0"/>
              <a:t>CORSO BASE SICUREZZA </a:t>
            </a:r>
          </a:p>
        </p:txBody>
      </p:sp>
      <p:sp>
        <p:nvSpPr>
          <p:cNvPr id="3" name="Sottotitolo 2"/>
          <p:cNvSpPr>
            <a:spLocks noGrp="1"/>
          </p:cNvSpPr>
          <p:nvPr>
            <p:ph type="subTitle" idx="1"/>
          </p:nvPr>
        </p:nvSpPr>
        <p:spPr/>
        <p:txBody>
          <a:bodyPr rtlCol="0">
            <a:normAutofit/>
          </a:bodyPr>
          <a:lstStyle/>
          <a:p>
            <a:pPr fontAlgn="auto">
              <a:spcAft>
                <a:spcPts val="0"/>
              </a:spcAft>
              <a:buFont typeface="Arial" pitchFamily="34" charset="0"/>
              <a:buNone/>
              <a:defRPr/>
            </a:pPr>
            <a:r>
              <a:rPr lang="it-IT" dirty="0" smtClean="0"/>
              <a:t>Durata 4 ore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ttangolo 1"/>
          <p:cNvSpPr>
            <a:spLocks noChangeArrowheads="1"/>
          </p:cNvSpPr>
          <p:nvPr/>
        </p:nvSpPr>
        <p:spPr bwMode="auto">
          <a:xfrm>
            <a:off x="107950" y="115888"/>
            <a:ext cx="8928100" cy="2863850"/>
          </a:xfrm>
          <a:prstGeom prst="rect">
            <a:avLst/>
          </a:prstGeom>
          <a:noFill/>
          <a:ln w="9525">
            <a:noFill/>
            <a:miter lim="800000"/>
            <a:headEnd/>
            <a:tailEnd/>
          </a:ln>
        </p:spPr>
        <p:txBody>
          <a:bodyPr>
            <a:spAutoFit/>
          </a:bodyPr>
          <a:lstStyle/>
          <a:p>
            <a:r>
              <a:rPr lang="it-IT">
                <a:latin typeface="Calibri" pitchFamily="34" charset="0"/>
              </a:rPr>
              <a:t>La </a:t>
            </a:r>
            <a:r>
              <a:rPr lang="it-IT" b="1">
                <a:latin typeface="Calibri" pitchFamily="34" charset="0"/>
              </a:rPr>
              <a:t>combinazione matriciale</a:t>
            </a:r>
            <a:r>
              <a:rPr lang="it-IT">
                <a:latin typeface="Calibri" pitchFamily="34" charset="0"/>
              </a:rPr>
              <a:t> delle due stime permette di valutare, ovvero stimare, il rischio come basso, medio, alto, altissimo.</a:t>
            </a:r>
            <a:br>
              <a:rPr lang="it-IT">
                <a:latin typeface="Calibri" pitchFamily="34" charset="0"/>
              </a:rPr>
            </a:br>
            <a:r>
              <a:rPr lang="it-IT">
                <a:latin typeface="Calibri" pitchFamily="34" charset="0"/>
              </a:rPr>
              <a:t>In funzione dell’entità stimata occorre </a:t>
            </a:r>
            <a:r>
              <a:rPr lang="it-IT" b="1">
                <a:latin typeface="Calibri" pitchFamily="34" charset="0"/>
              </a:rPr>
              <a:t>intervenire sui fattori probabilità e/o entità</a:t>
            </a:r>
            <a:r>
              <a:rPr lang="it-IT">
                <a:latin typeface="Calibri" pitchFamily="34" charset="0"/>
              </a:rPr>
              <a:t> per eliminare, se possibile, o comunque ridurre il rischio ad un livello accettabile.</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Il D. Lgs. 81/08 all’art.15 impone infatti:</a:t>
            </a:r>
          </a:p>
          <a:p>
            <a:r>
              <a:rPr lang="it-IT">
                <a:latin typeface="Calibri" pitchFamily="34" charset="0"/>
              </a:rPr>
              <a:t>che siano </a:t>
            </a:r>
            <a:r>
              <a:rPr lang="it-IT" b="1">
                <a:latin typeface="Calibri" pitchFamily="34" charset="0"/>
              </a:rPr>
              <a:t>valutati tutti i rischi</a:t>
            </a:r>
            <a:r>
              <a:rPr lang="it-IT">
                <a:latin typeface="Calibri" pitchFamily="34" charset="0"/>
              </a:rPr>
              <a:t> per la salute e la sicurezza presenti in azienda;</a:t>
            </a:r>
          </a:p>
          <a:p>
            <a:r>
              <a:rPr lang="it-IT">
                <a:latin typeface="Calibri" pitchFamily="34" charset="0"/>
              </a:rPr>
              <a:t>che tali rischi siano </a:t>
            </a:r>
            <a:r>
              <a:rPr lang="it-IT" b="1">
                <a:latin typeface="Calibri" pitchFamily="34" charset="0"/>
              </a:rPr>
              <a:t>eliminati alla fonte o ridotti al minimo</a:t>
            </a:r>
            <a:r>
              <a:rPr lang="it-IT">
                <a:latin typeface="Calibri" pitchFamily="34" charset="0"/>
              </a:rPr>
              <a:t>;</a:t>
            </a:r>
          </a:p>
          <a:p>
            <a:r>
              <a:rPr lang="it-IT">
                <a:latin typeface="Calibri" pitchFamily="34" charset="0"/>
              </a:rPr>
              <a:t>che sia comunque </a:t>
            </a:r>
            <a:r>
              <a:rPr lang="it-IT" b="1">
                <a:latin typeface="Calibri" pitchFamily="34" charset="0"/>
              </a:rPr>
              <a:t>limitato il numero dei lavoratori</a:t>
            </a:r>
            <a:r>
              <a:rPr lang="it-IT">
                <a:latin typeface="Calibri" pitchFamily="34" charset="0"/>
              </a:rPr>
              <a:t> che sono, o che possono essere, esposti a tali rischi.</a:t>
            </a:r>
          </a:p>
        </p:txBody>
      </p:sp>
      <p:pic>
        <p:nvPicPr>
          <p:cNvPr id="11267" name="Picture 2"/>
          <p:cNvPicPr>
            <a:picLocks noChangeAspect="1" noChangeArrowheads="1"/>
          </p:cNvPicPr>
          <p:nvPr/>
        </p:nvPicPr>
        <p:blipFill>
          <a:blip r:embed="rId2" cstate="print"/>
          <a:srcRect/>
          <a:stretch>
            <a:fillRect/>
          </a:stretch>
        </p:blipFill>
        <p:spPr bwMode="auto">
          <a:xfrm>
            <a:off x="2484438" y="2851150"/>
            <a:ext cx="3646487" cy="40068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ttangolo 1"/>
          <p:cNvSpPr>
            <a:spLocks noChangeArrowheads="1"/>
          </p:cNvSpPr>
          <p:nvPr/>
        </p:nvSpPr>
        <p:spPr bwMode="auto">
          <a:xfrm>
            <a:off x="107950" y="115888"/>
            <a:ext cx="8928100" cy="923925"/>
          </a:xfrm>
          <a:prstGeom prst="rect">
            <a:avLst/>
          </a:prstGeom>
          <a:noFill/>
          <a:ln w="9525">
            <a:noFill/>
            <a:miter lim="800000"/>
            <a:headEnd/>
            <a:tailEnd/>
          </a:ln>
        </p:spPr>
        <p:txBody>
          <a:bodyPr>
            <a:spAutoFit/>
          </a:bodyPr>
          <a:lstStyle/>
          <a:p>
            <a:r>
              <a:rPr lang="it-IT">
                <a:latin typeface="Calibri" pitchFamily="34" charset="0"/>
              </a:rPr>
              <a:t>Il concetto di prevenzione dei rischi è collegato ad altri concetti, quali: salute, infortunio e malattia.</a:t>
            </a:r>
            <a:br>
              <a:rPr lang="it-IT">
                <a:latin typeface="Calibri" pitchFamily="34" charset="0"/>
              </a:rPr>
            </a:br>
            <a:endParaRPr lang="it-IT">
              <a:latin typeface="Calibri" pitchFamily="34" charset="0"/>
            </a:endParaRPr>
          </a:p>
        </p:txBody>
      </p:sp>
      <p:sp>
        <p:nvSpPr>
          <p:cNvPr id="12291" name="Rettangolo 2"/>
          <p:cNvSpPr>
            <a:spLocks noChangeArrowheads="1"/>
          </p:cNvSpPr>
          <p:nvPr/>
        </p:nvSpPr>
        <p:spPr bwMode="auto">
          <a:xfrm>
            <a:off x="214313" y="1125538"/>
            <a:ext cx="8929687" cy="4616450"/>
          </a:xfrm>
          <a:prstGeom prst="rect">
            <a:avLst/>
          </a:prstGeom>
          <a:noFill/>
          <a:ln w="9525">
            <a:noFill/>
            <a:miter lim="800000"/>
            <a:headEnd/>
            <a:tailEnd/>
          </a:ln>
        </p:spPr>
        <p:txBody>
          <a:bodyPr>
            <a:spAutoFit/>
          </a:bodyPr>
          <a:lstStyle/>
          <a:p>
            <a:r>
              <a:rPr lang="it-IT" sz="1400" b="1">
                <a:latin typeface="Calibri" pitchFamily="34" charset="0"/>
              </a:rPr>
              <a:t>Salute</a:t>
            </a:r>
            <a:r>
              <a:rPr lang="it-IT" sz="1400">
                <a:latin typeface="Calibri" pitchFamily="34" charset="0"/>
              </a:rPr>
              <a:t> </a:t>
            </a:r>
            <a:br>
              <a:rPr lang="it-IT" sz="1400">
                <a:latin typeface="Calibri" pitchFamily="34" charset="0"/>
              </a:rPr>
            </a:br>
            <a:r>
              <a:rPr lang="it-IT" sz="1400">
                <a:latin typeface="Calibri" pitchFamily="34" charset="0"/>
              </a:rPr>
              <a:t/>
            </a:r>
            <a:br>
              <a:rPr lang="it-IT" sz="1400">
                <a:latin typeface="Calibri" pitchFamily="34" charset="0"/>
              </a:rPr>
            </a:br>
            <a:r>
              <a:rPr lang="it-IT" sz="1400">
                <a:latin typeface="Calibri" pitchFamily="34" charset="0"/>
              </a:rPr>
              <a:t>La salute del lavoratore è lo </a:t>
            </a:r>
            <a:r>
              <a:rPr lang="it-IT" sz="1400" b="1">
                <a:latin typeface="Calibri" pitchFamily="34" charset="0"/>
              </a:rPr>
              <a:t>stato di completo benessere fisico, mentale e sociale</a:t>
            </a:r>
            <a:r>
              <a:rPr lang="it-IT" sz="1400">
                <a:latin typeface="Calibri" pitchFamily="34" charset="0"/>
              </a:rPr>
              <a:t>. Per salute del lavoratore non s’intende, quindi, solo l’assenza di malattia o di infermità.</a:t>
            </a:r>
            <a:br>
              <a:rPr lang="it-IT" sz="1400">
                <a:latin typeface="Calibri" pitchFamily="34" charset="0"/>
              </a:rPr>
            </a:br>
            <a:r>
              <a:rPr lang="it-IT" sz="1400">
                <a:latin typeface="Calibri" pitchFamily="34" charset="0"/>
              </a:rPr>
              <a:t/>
            </a:r>
            <a:br>
              <a:rPr lang="it-IT" sz="1400">
                <a:latin typeface="Calibri" pitchFamily="34" charset="0"/>
              </a:rPr>
            </a:br>
            <a:r>
              <a:rPr lang="it-IT" sz="1400" b="1">
                <a:latin typeface="Calibri" pitchFamily="34" charset="0"/>
              </a:rPr>
              <a:t>Infortunio</a:t>
            </a:r>
            <a:r>
              <a:rPr lang="it-IT" sz="1400">
                <a:latin typeface="Calibri" pitchFamily="34" charset="0"/>
              </a:rPr>
              <a:t> </a:t>
            </a:r>
            <a:br>
              <a:rPr lang="it-IT" sz="1400">
                <a:latin typeface="Calibri" pitchFamily="34" charset="0"/>
              </a:rPr>
            </a:br>
            <a:r>
              <a:rPr lang="it-IT" sz="1400">
                <a:latin typeface="Calibri" pitchFamily="34" charset="0"/>
              </a:rPr>
              <a:t/>
            </a:r>
            <a:br>
              <a:rPr lang="it-IT" sz="1400">
                <a:latin typeface="Calibri" pitchFamily="34" charset="0"/>
              </a:rPr>
            </a:br>
            <a:r>
              <a:rPr lang="it-IT" sz="1400">
                <a:latin typeface="Calibri" pitchFamily="34" charset="0"/>
              </a:rPr>
              <a:t>L’infortunio è una </a:t>
            </a:r>
            <a:r>
              <a:rPr lang="it-IT" sz="1400" b="1">
                <a:latin typeface="Calibri" pitchFamily="34" charset="0"/>
              </a:rPr>
              <a:t>menomazione, temporanea o permanente</a:t>
            </a:r>
            <a:r>
              <a:rPr lang="it-IT" sz="1400">
                <a:latin typeface="Calibri" pitchFamily="34" charset="0"/>
              </a:rPr>
              <a:t>, della capacità lavorativa provocata da </a:t>
            </a:r>
            <a:r>
              <a:rPr lang="it-IT" sz="1400" b="1">
                <a:latin typeface="Calibri" pitchFamily="34" charset="0"/>
              </a:rPr>
              <a:t>causa violenta</a:t>
            </a:r>
            <a:r>
              <a:rPr lang="it-IT" sz="1400">
                <a:latin typeface="Calibri" pitchFamily="34" charset="0"/>
              </a:rPr>
              <a:t> in occasione dello svolgimento di una mansione lavorativa.</a:t>
            </a:r>
            <a:br>
              <a:rPr lang="it-IT" sz="1400">
                <a:latin typeface="Calibri" pitchFamily="34" charset="0"/>
              </a:rPr>
            </a:br>
            <a:r>
              <a:rPr lang="it-IT" sz="1400">
                <a:latin typeface="Calibri" pitchFamily="34" charset="0"/>
              </a:rPr>
              <a:t/>
            </a:r>
            <a:br>
              <a:rPr lang="it-IT" sz="1400">
                <a:latin typeface="Calibri" pitchFamily="34" charset="0"/>
              </a:rPr>
            </a:br>
            <a:r>
              <a:rPr lang="it-IT" sz="1400" b="1">
                <a:latin typeface="Calibri" pitchFamily="34" charset="0"/>
              </a:rPr>
              <a:t>Malattia professionale</a:t>
            </a:r>
            <a:r>
              <a:rPr lang="it-IT" sz="1400">
                <a:latin typeface="Calibri" pitchFamily="34" charset="0"/>
              </a:rPr>
              <a:t> </a:t>
            </a:r>
            <a:br>
              <a:rPr lang="it-IT" sz="1400">
                <a:latin typeface="Calibri" pitchFamily="34" charset="0"/>
              </a:rPr>
            </a:br>
            <a:r>
              <a:rPr lang="it-IT" sz="1400">
                <a:latin typeface="Calibri" pitchFamily="34" charset="0"/>
              </a:rPr>
              <a:t/>
            </a:r>
            <a:br>
              <a:rPr lang="it-IT" sz="1400">
                <a:latin typeface="Calibri" pitchFamily="34" charset="0"/>
              </a:rPr>
            </a:br>
            <a:r>
              <a:rPr lang="it-IT" sz="1400">
                <a:latin typeface="Calibri" pitchFamily="34" charset="0"/>
              </a:rPr>
              <a:t>La malattia professionale è la </a:t>
            </a:r>
            <a:r>
              <a:rPr lang="it-IT" sz="1400" b="1">
                <a:latin typeface="Calibri" pitchFamily="34" charset="0"/>
              </a:rPr>
              <a:t>conseguenza di una serie di azioni nocive che maturano lentamente</a:t>
            </a:r>
            <a:r>
              <a:rPr lang="it-IT" sz="1400">
                <a:latin typeface="Calibri" pitchFamily="34" charset="0"/>
              </a:rPr>
              <a:t> nell’organismo del lavoratore per trasformarsi in </a:t>
            </a:r>
            <a:r>
              <a:rPr lang="it-IT" sz="1400" b="1">
                <a:latin typeface="Calibri" pitchFamily="34" charset="0"/>
              </a:rPr>
              <a:t>forma morbosa</a:t>
            </a:r>
            <a:r>
              <a:rPr lang="it-IT" sz="1400">
                <a:latin typeface="Calibri" pitchFamily="34" charset="0"/>
              </a:rPr>
              <a:t>.</a:t>
            </a:r>
            <a:br>
              <a:rPr lang="it-IT" sz="1400">
                <a:latin typeface="Calibri" pitchFamily="34" charset="0"/>
              </a:rPr>
            </a:br>
            <a:r>
              <a:rPr lang="it-IT" sz="1400">
                <a:latin typeface="Calibri" pitchFamily="34" charset="0"/>
              </a:rPr>
              <a:t>La malattia professionale non è quindi un episodio singolo, subitaneo, improvviso, ma un </a:t>
            </a:r>
            <a:r>
              <a:rPr lang="it-IT" sz="1400" b="1">
                <a:latin typeface="Calibri" pitchFamily="34" charset="0"/>
              </a:rPr>
              <a:t>effetto derivante da un’esposizione costante a un elemento danneggiante</a:t>
            </a:r>
            <a:r>
              <a:rPr lang="it-IT" sz="1400">
                <a:latin typeface="Calibri" pitchFamily="34" charset="0"/>
              </a:rPr>
              <a:t> che, lentamente ma progressivamente, riduce la capacità lavorativa del soggetto colpito.</a:t>
            </a:r>
            <a:br>
              <a:rPr lang="it-IT" sz="1400">
                <a:latin typeface="Calibri" pitchFamily="34" charset="0"/>
              </a:rPr>
            </a:br>
            <a:r>
              <a:rPr lang="it-IT" sz="1400">
                <a:latin typeface="Calibri" pitchFamily="34" charset="0"/>
              </a:rPr>
              <a:t>I fattori base che determinano la comparsa di una malattia professionale sono la concentrazione ambientale della sostanza pericolosa e il tempo in cui il lavoratore è esposto.</a:t>
            </a:r>
            <a:br>
              <a:rPr lang="it-IT" sz="1400">
                <a:latin typeface="Calibri" pitchFamily="34" charset="0"/>
              </a:rPr>
            </a:br>
            <a:r>
              <a:rPr lang="it-IT" sz="1400">
                <a:latin typeface="Calibri" pitchFamily="34" charset="0"/>
              </a:rPr>
              <a:t>Nella comparsa o sviluppo di una malattia professionale possono comunque influire anche le caratteristiche soggettive di ciascun lavoratore.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908175" y="188913"/>
            <a:ext cx="6118225" cy="2292350"/>
          </a:xfrm>
          <a:prstGeom prst="rect">
            <a:avLst/>
          </a:prstGeom>
          <a:noFill/>
          <a:ln w="9525">
            <a:noFill/>
            <a:miter lim="800000"/>
            <a:headEnd/>
            <a:tailEnd/>
          </a:ln>
        </p:spPr>
      </p:pic>
      <p:sp>
        <p:nvSpPr>
          <p:cNvPr id="13315" name="Rettangolo 2"/>
          <p:cNvSpPr>
            <a:spLocks noChangeArrowheads="1"/>
          </p:cNvSpPr>
          <p:nvPr/>
        </p:nvSpPr>
        <p:spPr bwMode="auto">
          <a:xfrm>
            <a:off x="503238" y="3141663"/>
            <a:ext cx="8640762" cy="1200150"/>
          </a:xfrm>
          <a:prstGeom prst="rect">
            <a:avLst/>
          </a:prstGeom>
          <a:noFill/>
          <a:ln w="9525">
            <a:noFill/>
            <a:miter lim="800000"/>
            <a:headEnd/>
            <a:tailEnd/>
          </a:ln>
        </p:spPr>
        <p:txBody>
          <a:bodyPr>
            <a:spAutoFit/>
          </a:bodyPr>
          <a:lstStyle/>
          <a:p>
            <a:r>
              <a:rPr lang="it-IT">
                <a:latin typeface="Calibri" pitchFamily="34" charset="0"/>
              </a:rPr>
              <a:t>Abbiamo analizzato il concetto di prevenzione e i concetti ad essa correlati, ora passiamo alla protezione, in particolare agli strumenti di protezione che si dividono in strumenti di protezione attiva e passiva.</a:t>
            </a:r>
            <a:br>
              <a:rPr lang="it-IT">
                <a:latin typeface="Calibri" pitchFamily="34" charset="0"/>
              </a:rPr>
            </a:br>
            <a:endParaRPr lang="it-IT">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tangolo 1"/>
          <p:cNvSpPr>
            <a:spLocks noChangeArrowheads="1"/>
          </p:cNvSpPr>
          <p:nvPr/>
        </p:nvSpPr>
        <p:spPr bwMode="auto">
          <a:xfrm>
            <a:off x="107950" y="115888"/>
            <a:ext cx="8856663" cy="4524375"/>
          </a:xfrm>
          <a:prstGeom prst="rect">
            <a:avLst/>
          </a:prstGeom>
          <a:noFill/>
          <a:ln w="9525">
            <a:noFill/>
            <a:miter lim="800000"/>
            <a:headEnd/>
            <a:tailEnd/>
          </a:ln>
        </p:spPr>
        <p:txBody>
          <a:bodyPr>
            <a:spAutoFit/>
          </a:bodyPr>
          <a:lstStyle/>
          <a:p>
            <a:r>
              <a:rPr lang="it-IT" b="1">
                <a:latin typeface="Calibri" pitchFamily="34" charset="0"/>
              </a:rPr>
              <a:t>Strumenti di protezione attiva</a:t>
            </a:r>
            <a:r>
              <a:rPr lang="it-IT">
                <a:latin typeface="Calibri" pitchFamily="34" charset="0"/>
              </a:rPr>
              <a:t> </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Gli strumenti di protezione attiva sono quelli che </a:t>
            </a:r>
            <a:r>
              <a:rPr lang="it-IT" b="1">
                <a:latin typeface="Calibri" pitchFamily="34" charset="0"/>
              </a:rPr>
              <a:t>necessitano dell’intervento umano per essere efficaci</a:t>
            </a:r>
            <a:r>
              <a:rPr lang="it-IT">
                <a:latin typeface="Calibri" pitchFamily="34" charset="0"/>
              </a:rPr>
              <a:t>.</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Ne sono esempi i </a:t>
            </a:r>
            <a:r>
              <a:rPr lang="it-IT" b="1">
                <a:latin typeface="Calibri" pitchFamily="34" charset="0"/>
              </a:rPr>
              <a:t>dispositivi di protezione individuale</a:t>
            </a:r>
            <a:r>
              <a:rPr lang="it-IT">
                <a:latin typeface="Calibri" pitchFamily="34" charset="0"/>
              </a:rPr>
              <a:t> (DPI), come i caschi e le scarpe antinfortunistiche, i </a:t>
            </a:r>
            <a:r>
              <a:rPr lang="it-IT" b="1">
                <a:latin typeface="Calibri" pitchFamily="34" charset="0"/>
              </a:rPr>
              <a:t>mezzi di estinzione portatile</a:t>
            </a:r>
            <a:r>
              <a:rPr lang="it-IT">
                <a:latin typeface="Calibri" pitchFamily="34" charset="0"/>
              </a:rPr>
              <a:t> (estintori manuali o carrellati) e la </a:t>
            </a:r>
            <a:r>
              <a:rPr lang="it-IT" b="1">
                <a:latin typeface="Calibri" pitchFamily="34" charset="0"/>
              </a:rPr>
              <a:t>cartellonistica di sicurezza</a:t>
            </a:r>
            <a:r>
              <a:rPr lang="it-IT">
                <a:latin typeface="Calibri" pitchFamily="34" charset="0"/>
              </a:rPr>
              <a:t>.</a:t>
            </a:r>
            <a:br>
              <a:rPr lang="it-IT">
                <a:latin typeface="Calibri" pitchFamily="34" charset="0"/>
              </a:rPr>
            </a:br>
            <a:r>
              <a:rPr lang="it-IT">
                <a:latin typeface="Calibri" pitchFamily="34" charset="0"/>
              </a:rPr>
              <a:t/>
            </a:r>
            <a:br>
              <a:rPr lang="it-IT">
                <a:latin typeface="Calibri" pitchFamily="34" charset="0"/>
              </a:rPr>
            </a:br>
            <a:r>
              <a:rPr lang="it-IT" b="1">
                <a:latin typeface="Calibri" pitchFamily="34" charset="0"/>
              </a:rPr>
              <a:t>Strumenti di protezione passiva</a:t>
            </a:r>
            <a:r>
              <a:rPr lang="it-IT">
                <a:latin typeface="Calibri" pitchFamily="34" charset="0"/>
              </a:rPr>
              <a:t> </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Gli strumenti di protezione passiva sono quelli che </a:t>
            </a:r>
            <a:r>
              <a:rPr lang="it-IT" b="1">
                <a:latin typeface="Calibri" pitchFamily="34" charset="0"/>
              </a:rPr>
              <a:t>si attivano autonomamente senza l’intervento umano in caso di evento dannoso</a:t>
            </a:r>
            <a:r>
              <a:rPr lang="it-IT">
                <a:latin typeface="Calibri" pitchFamily="34" charset="0"/>
              </a:rPr>
              <a:t>.</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Ne sono esempi gli impianti antincendio ad attivazione automatica o gli arresti automatici di emergenza dei macchinari.</a:t>
            </a:r>
          </a:p>
        </p:txBody>
      </p:sp>
      <p:pic>
        <p:nvPicPr>
          <p:cNvPr id="14339" name="Picture 2"/>
          <p:cNvPicPr>
            <a:picLocks noChangeAspect="1" noChangeArrowheads="1"/>
          </p:cNvPicPr>
          <p:nvPr/>
        </p:nvPicPr>
        <p:blipFill>
          <a:blip r:embed="rId2" cstate="print"/>
          <a:srcRect/>
          <a:stretch>
            <a:fillRect/>
          </a:stretch>
        </p:blipFill>
        <p:spPr bwMode="auto">
          <a:xfrm>
            <a:off x="2771775" y="4437063"/>
            <a:ext cx="6118225" cy="22923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ttangolo 1"/>
          <p:cNvSpPr>
            <a:spLocks noChangeArrowheads="1"/>
          </p:cNvSpPr>
          <p:nvPr/>
        </p:nvSpPr>
        <p:spPr bwMode="auto">
          <a:xfrm>
            <a:off x="179388" y="115888"/>
            <a:ext cx="8856662" cy="3140075"/>
          </a:xfrm>
          <a:prstGeom prst="rect">
            <a:avLst/>
          </a:prstGeom>
          <a:noFill/>
          <a:ln w="9525">
            <a:noFill/>
            <a:miter lim="800000"/>
            <a:headEnd/>
            <a:tailEnd/>
          </a:ln>
        </p:spPr>
        <p:txBody>
          <a:bodyPr>
            <a:spAutoFit/>
          </a:bodyPr>
          <a:lstStyle/>
          <a:p>
            <a:r>
              <a:rPr lang="it-IT">
                <a:latin typeface="Calibri" pitchFamily="34" charset="0"/>
              </a:rPr>
              <a:t>Consideriamo ora le </a:t>
            </a:r>
            <a:r>
              <a:rPr lang="it-IT" b="1">
                <a:latin typeface="Calibri" pitchFamily="34" charset="0"/>
              </a:rPr>
              <a:t>attrezzature di lavoro</a:t>
            </a:r>
            <a:r>
              <a:rPr lang="it-IT">
                <a:latin typeface="Calibri" pitchFamily="34" charset="0"/>
              </a:rPr>
              <a:t>.</a:t>
            </a:r>
            <a:br>
              <a:rPr lang="it-IT">
                <a:latin typeface="Calibri" pitchFamily="34" charset="0"/>
              </a:rPr>
            </a:br>
            <a:r>
              <a:rPr lang="it-IT">
                <a:latin typeface="Calibri" pitchFamily="34" charset="0"/>
              </a:rPr>
              <a:t>Queste devono rispondere ai </a:t>
            </a:r>
            <a:r>
              <a:rPr lang="it-IT" b="1">
                <a:latin typeface="Calibri" pitchFamily="34" charset="0"/>
              </a:rPr>
              <a:t>requisiti minimi</a:t>
            </a:r>
            <a:r>
              <a:rPr lang="it-IT">
                <a:latin typeface="Calibri" pitchFamily="34" charset="0"/>
              </a:rPr>
              <a:t> di sicurezza prescritti nel Decreto Legislativo 81 del 2008. Solo così, infatti, è garantito l’ </a:t>
            </a:r>
            <a:r>
              <a:rPr lang="it-IT" b="1">
                <a:latin typeface="Calibri" pitchFamily="34" charset="0"/>
              </a:rPr>
              <a:t>utilizzo senza rischi per la salute e la sicurezza dei lavoratori</a:t>
            </a:r>
            <a:r>
              <a:rPr lang="it-IT">
                <a:latin typeface="Calibri" pitchFamily="34" charset="0"/>
              </a:rPr>
              <a:t>.</a:t>
            </a:r>
            <a:br>
              <a:rPr lang="it-IT">
                <a:latin typeface="Calibri" pitchFamily="34" charset="0"/>
              </a:rPr>
            </a:br>
            <a:r>
              <a:rPr lang="it-IT">
                <a:latin typeface="Calibri" pitchFamily="34" charset="0"/>
              </a:rPr>
              <a:t>Nel caso in cui le attrezzature di lavoro non siano in grado di garantire l’obiettivo della prevenzione dagli infortuni, eliminando totalmente i rischi alla fonte o riducendoli a un livello trascurabile, occorre adottare misure di protezione che integrino quelle di prevenzione.</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Le </a:t>
            </a:r>
            <a:r>
              <a:rPr lang="it-IT" b="1">
                <a:latin typeface="Calibri" pitchFamily="34" charset="0"/>
              </a:rPr>
              <a:t>misure di protezione integrative</a:t>
            </a:r>
            <a:r>
              <a:rPr lang="it-IT">
                <a:latin typeface="Calibri" pitchFamily="34" charset="0"/>
              </a:rPr>
              <a:t> sono rappresentate da:</a:t>
            </a:r>
          </a:p>
          <a:p>
            <a:r>
              <a:rPr lang="it-IT">
                <a:latin typeface="Calibri" pitchFamily="34" charset="0"/>
              </a:rPr>
              <a:t>dispositivi di protezione individuale;</a:t>
            </a:r>
          </a:p>
          <a:p>
            <a:r>
              <a:rPr lang="it-IT">
                <a:latin typeface="Calibri" pitchFamily="34" charset="0"/>
              </a:rPr>
              <a:t>segnaletica di sicurezza.</a:t>
            </a:r>
          </a:p>
        </p:txBody>
      </p:sp>
      <p:pic>
        <p:nvPicPr>
          <p:cNvPr id="15363" name="Picture 2"/>
          <p:cNvPicPr>
            <a:picLocks noChangeAspect="1" noChangeArrowheads="1"/>
          </p:cNvPicPr>
          <p:nvPr/>
        </p:nvPicPr>
        <p:blipFill>
          <a:blip r:embed="rId2" cstate="print"/>
          <a:srcRect/>
          <a:stretch>
            <a:fillRect/>
          </a:stretch>
        </p:blipFill>
        <p:spPr bwMode="auto">
          <a:xfrm>
            <a:off x="3995738" y="2636838"/>
            <a:ext cx="4956175" cy="40068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tangolo 1"/>
          <p:cNvSpPr>
            <a:spLocks noChangeArrowheads="1"/>
          </p:cNvSpPr>
          <p:nvPr/>
        </p:nvSpPr>
        <p:spPr bwMode="auto">
          <a:xfrm>
            <a:off x="107950" y="333375"/>
            <a:ext cx="9036050" cy="2584450"/>
          </a:xfrm>
          <a:prstGeom prst="rect">
            <a:avLst/>
          </a:prstGeom>
          <a:noFill/>
          <a:ln w="9525">
            <a:noFill/>
            <a:miter lim="800000"/>
            <a:headEnd/>
            <a:tailEnd/>
          </a:ln>
        </p:spPr>
        <p:txBody>
          <a:bodyPr>
            <a:spAutoFit/>
          </a:bodyPr>
          <a:lstStyle/>
          <a:p>
            <a:r>
              <a:rPr lang="it-IT">
                <a:latin typeface="Calibri" pitchFamily="34" charset="0"/>
              </a:rPr>
              <a:t>Le </a:t>
            </a:r>
            <a:r>
              <a:rPr lang="it-IT" b="1">
                <a:latin typeface="Calibri" pitchFamily="34" charset="0"/>
              </a:rPr>
              <a:t>attrezzature di lavoro</a:t>
            </a:r>
            <a:r>
              <a:rPr lang="it-IT">
                <a:latin typeface="Calibri" pitchFamily="34" charset="0"/>
              </a:rPr>
              <a:t> sono le </a:t>
            </a:r>
            <a:r>
              <a:rPr lang="it-IT" b="1">
                <a:latin typeface="Calibri" pitchFamily="34" charset="0"/>
              </a:rPr>
              <a:t>macchine</a:t>
            </a:r>
            <a:r>
              <a:rPr lang="it-IT">
                <a:latin typeface="Calibri" pitchFamily="34" charset="0"/>
              </a:rPr>
              <a:t>, gli </a:t>
            </a:r>
            <a:r>
              <a:rPr lang="it-IT" b="1">
                <a:latin typeface="Calibri" pitchFamily="34" charset="0"/>
              </a:rPr>
              <a:t>apparecchi</a:t>
            </a:r>
            <a:r>
              <a:rPr lang="it-IT">
                <a:latin typeface="Calibri" pitchFamily="34" charset="0"/>
              </a:rPr>
              <a:t>, gli </a:t>
            </a:r>
            <a:r>
              <a:rPr lang="it-IT" b="1">
                <a:latin typeface="Calibri" pitchFamily="34" charset="0"/>
              </a:rPr>
              <a:t>utensili</a:t>
            </a:r>
            <a:r>
              <a:rPr lang="it-IT">
                <a:latin typeface="Calibri" pitchFamily="34" charset="0"/>
              </a:rPr>
              <a:t>, gli </a:t>
            </a:r>
            <a:r>
              <a:rPr lang="it-IT" b="1">
                <a:latin typeface="Calibri" pitchFamily="34" charset="0"/>
              </a:rPr>
              <a:t>impianti</a:t>
            </a:r>
            <a:r>
              <a:rPr lang="it-IT">
                <a:latin typeface="Calibri" pitchFamily="34" charset="0"/>
              </a:rPr>
              <a:t> (vale a dire il complesso di macchine, attrezzature e componenti necessari all’attuazione di un processo produttivo), destinati a essere usati durante il lavoro.</a:t>
            </a:r>
            <a:br>
              <a:rPr lang="it-IT">
                <a:latin typeface="Calibri" pitchFamily="34" charset="0"/>
              </a:rPr>
            </a:br>
            <a:r>
              <a:rPr lang="it-IT">
                <a:latin typeface="Calibri" pitchFamily="34" charset="0"/>
              </a:rPr>
              <a:t>L’uso di un’attrezzatura di lavoro, inteso come ogni operazione correlata allo strumento (dal trasporto, all’impiego, fino alla pulizia e manutenzione), può determinare l’individuazione di una zona pericolosa, cioè di uno spazio fisico in cui l’utilizzatore dell’attrezzatura (detto operatore) o altri soggetti eventualmente presenti (detti lavoratori esposti) sono esposti a potenziali rischi per la salute e la sicurezza.</a:t>
            </a:r>
            <a:br>
              <a:rPr lang="it-IT">
                <a:latin typeface="Calibri" pitchFamily="34" charset="0"/>
              </a:rPr>
            </a:br>
            <a:endParaRPr lang="it-IT">
              <a:latin typeface="Calibri" pitchFamily="34" charset="0"/>
            </a:endParaRPr>
          </a:p>
        </p:txBody>
      </p:sp>
      <p:sp>
        <p:nvSpPr>
          <p:cNvPr id="16387" name="Rettangolo 2"/>
          <p:cNvSpPr>
            <a:spLocks noChangeArrowheads="1"/>
          </p:cNvSpPr>
          <p:nvPr/>
        </p:nvSpPr>
        <p:spPr bwMode="auto">
          <a:xfrm>
            <a:off x="107950" y="2852738"/>
            <a:ext cx="8856663" cy="1754187"/>
          </a:xfrm>
          <a:prstGeom prst="rect">
            <a:avLst/>
          </a:prstGeom>
          <a:noFill/>
          <a:ln w="9525">
            <a:noFill/>
            <a:miter lim="800000"/>
            <a:headEnd/>
            <a:tailEnd/>
          </a:ln>
        </p:spPr>
        <p:txBody>
          <a:bodyPr>
            <a:spAutoFit/>
          </a:bodyPr>
          <a:lstStyle/>
          <a:p>
            <a:r>
              <a:rPr lang="it-IT">
                <a:latin typeface="Calibri" pitchFamily="34" charset="0"/>
              </a:rPr>
              <a:t>Per questo le attrezzature di lavoro messe a disposizione dei lavoratori devono essere </a:t>
            </a:r>
            <a:r>
              <a:rPr lang="it-IT" b="1">
                <a:latin typeface="Calibri" pitchFamily="34" charset="0"/>
              </a:rPr>
              <a:t>conformi alle disposizioni legislative in materia</a:t>
            </a:r>
            <a:r>
              <a:rPr lang="it-IT">
                <a:latin typeface="Calibri" pitchFamily="34" charset="0"/>
              </a:rPr>
              <a:t> (direttive europee).</a:t>
            </a:r>
            <a:br>
              <a:rPr lang="it-IT">
                <a:latin typeface="Calibri" pitchFamily="34" charset="0"/>
              </a:rPr>
            </a:br>
            <a:r>
              <a:rPr lang="it-IT">
                <a:latin typeface="Calibri" pitchFamily="34" charset="0"/>
              </a:rPr>
              <a:t>Se per la specifica attrezzatura non esistono normative di riferimento, o qualora le attrezzature siano state costruite antecedentemente all’entrata in vigore delle stesse, è comunque necessario che siano conformi ai </a:t>
            </a:r>
            <a:r>
              <a:rPr lang="it-IT" b="1">
                <a:latin typeface="Calibri" pitchFamily="34" charset="0"/>
              </a:rPr>
              <a:t>requisiti generali di sicurezza indicati nell’allegato V al Decreto</a:t>
            </a:r>
            <a:r>
              <a:rPr lang="it-IT">
                <a:latin typeface="Calibri" pitchFamily="34" charset="0"/>
              </a:rPr>
              <a:t>.</a:t>
            </a:r>
          </a:p>
        </p:txBody>
      </p:sp>
      <p:pic>
        <p:nvPicPr>
          <p:cNvPr id="16388" name="Picture 2"/>
          <p:cNvPicPr>
            <a:picLocks noChangeAspect="1" noChangeArrowheads="1"/>
          </p:cNvPicPr>
          <p:nvPr/>
        </p:nvPicPr>
        <p:blipFill>
          <a:blip r:embed="rId2" cstate="print"/>
          <a:srcRect/>
          <a:stretch>
            <a:fillRect/>
          </a:stretch>
        </p:blipFill>
        <p:spPr bwMode="auto">
          <a:xfrm>
            <a:off x="3635375" y="4221163"/>
            <a:ext cx="2755900" cy="25209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ttangolo 1"/>
          <p:cNvSpPr>
            <a:spLocks noChangeArrowheads="1"/>
          </p:cNvSpPr>
          <p:nvPr/>
        </p:nvSpPr>
        <p:spPr bwMode="auto">
          <a:xfrm>
            <a:off x="179388" y="0"/>
            <a:ext cx="8964612" cy="3140075"/>
          </a:xfrm>
          <a:prstGeom prst="rect">
            <a:avLst/>
          </a:prstGeom>
          <a:noFill/>
          <a:ln w="9525">
            <a:noFill/>
            <a:miter lim="800000"/>
            <a:headEnd/>
            <a:tailEnd/>
          </a:ln>
        </p:spPr>
        <p:txBody>
          <a:bodyPr>
            <a:spAutoFit/>
          </a:bodyPr>
          <a:lstStyle/>
          <a:p>
            <a:r>
              <a:rPr lang="it-IT">
                <a:latin typeface="Calibri" pitchFamily="34" charset="0"/>
              </a:rPr>
              <a:t>La </a:t>
            </a:r>
            <a:r>
              <a:rPr lang="it-IT" b="1">
                <a:latin typeface="Calibri" pitchFamily="34" charset="0"/>
              </a:rPr>
              <a:t>scelta della tipologia di attrezzature</a:t>
            </a:r>
            <a:r>
              <a:rPr lang="it-IT">
                <a:latin typeface="Calibri" pitchFamily="34" charset="0"/>
              </a:rPr>
              <a:t> da parte del datore di lavoro non deve essere fatta in funzione dell’economicità di una rispetto ad un altra, bensì in funzione:</a:t>
            </a:r>
          </a:p>
          <a:p>
            <a:r>
              <a:rPr lang="it-IT">
                <a:latin typeface="Calibri" pitchFamily="34" charset="0"/>
              </a:rPr>
              <a:t>del lavoro da svolgere;</a:t>
            </a:r>
          </a:p>
          <a:p>
            <a:r>
              <a:rPr lang="it-IT">
                <a:latin typeface="Calibri" pitchFamily="34" charset="0"/>
              </a:rPr>
              <a:t>dei rischi presenti nell’ambiente di lavoro;</a:t>
            </a:r>
          </a:p>
          <a:p>
            <a:r>
              <a:rPr lang="it-IT">
                <a:latin typeface="Calibri" pitchFamily="34" charset="0"/>
              </a:rPr>
              <a:t>dei rischi derivanti dall’impiego delle attrezzature scelte, anche in base all’eventuale presenza di altre attrezzature.</a:t>
            </a:r>
          </a:p>
          <a:p>
            <a:r>
              <a:rPr lang="it-IT">
                <a:latin typeface="Calibri" pitchFamily="34" charset="0"/>
              </a:rPr>
              <a:t/>
            </a:r>
            <a:br>
              <a:rPr lang="it-IT">
                <a:latin typeface="Calibri" pitchFamily="34" charset="0"/>
              </a:rPr>
            </a:br>
            <a:r>
              <a:rPr lang="it-IT">
                <a:latin typeface="Calibri" pitchFamily="34" charset="0"/>
              </a:rPr>
              <a:t>Il datore di lavoro deve inoltre </a:t>
            </a:r>
            <a:r>
              <a:rPr lang="it-IT" b="1">
                <a:latin typeface="Calibri" pitchFamily="34" charset="0"/>
              </a:rPr>
              <a:t>mettere a disposizione dei lavoratori attrezzature conformi</a:t>
            </a:r>
            <a:r>
              <a:rPr lang="it-IT">
                <a:latin typeface="Calibri" pitchFamily="34" charset="0"/>
              </a:rPr>
              <a:t> ai requisiti di sicurezza prescritti dalle specifiche disposizioni legislative in materia o, in loro assenza, dall’allegato V al Decreto.</a:t>
            </a:r>
            <a:br>
              <a:rPr lang="it-IT">
                <a:latin typeface="Calibri" pitchFamily="34" charset="0"/>
              </a:rPr>
            </a:br>
            <a:endParaRPr lang="it-IT">
              <a:latin typeface="Calibri" pitchFamily="34" charset="0"/>
            </a:endParaRPr>
          </a:p>
        </p:txBody>
      </p:sp>
      <p:sp>
        <p:nvSpPr>
          <p:cNvPr id="17411" name="Rettangolo 2"/>
          <p:cNvSpPr>
            <a:spLocks noChangeArrowheads="1"/>
          </p:cNvSpPr>
          <p:nvPr/>
        </p:nvSpPr>
        <p:spPr bwMode="auto">
          <a:xfrm>
            <a:off x="179388" y="4221163"/>
            <a:ext cx="8856662" cy="1200150"/>
          </a:xfrm>
          <a:prstGeom prst="rect">
            <a:avLst/>
          </a:prstGeom>
          <a:noFill/>
          <a:ln w="9525">
            <a:noFill/>
            <a:miter lim="800000"/>
            <a:headEnd/>
            <a:tailEnd/>
          </a:ln>
        </p:spPr>
        <p:txBody>
          <a:bodyPr>
            <a:spAutoFit/>
          </a:bodyPr>
          <a:lstStyle/>
          <a:p>
            <a:r>
              <a:rPr lang="it-IT">
                <a:latin typeface="Calibri" pitchFamily="34" charset="0"/>
              </a:rPr>
              <a:t>Le attrezzature devono essere utilizzate in conformità:</a:t>
            </a:r>
          </a:p>
          <a:p>
            <a:r>
              <a:rPr lang="it-IT">
                <a:latin typeface="Calibri" pitchFamily="34" charset="0"/>
              </a:rPr>
              <a:t>alle disposizioni legislative in materia ( allegato VI al Decreto, contenente le “Disposizioni concernenti l’uso delle attrezzature di lavoro”);</a:t>
            </a:r>
          </a:p>
          <a:p>
            <a:r>
              <a:rPr lang="it-IT">
                <a:latin typeface="Calibri" pitchFamily="34" charset="0"/>
              </a:rPr>
              <a:t>alle istruzioni d’uso del fabbricante (libretti d’uso e manutenzione).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188913"/>
            <a:ext cx="9144000" cy="457200"/>
          </a:xfrm>
          <a:prstGeom prst="rect">
            <a:avLst/>
          </a:prstGeom>
          <a:noFill/>
          <a:ln w="9525">
            <a:noFill/>
            <a:miter lim="800000"/>
            <a:headEnd/>
            <a:tailEnd/>
          </a:ln>
        </p:spPr>
        <p:txBody>
          <a:bodyPr wrap="none" anchor="ctr">
            <a:spAutoFit/>
          </a:bodyPr>
          <a:lstStyle/>
          <a:p>
            <a:r>
              <a:rPr lang="it-IT" sz="1200">
                <a:ea typeface="Times New Roman" pitchFamily="18" charset="0"/>
              </a:rPr>
              <a:t/>
            </a:r>
            <a:br>
              <a:rPr lang="it-IT" sz="1200">
                <a:ea typeface="Times New Roman" pitchFamily="18" charset="0"/>
              </a:rPr>
            </a:br>
            <a:r>
              <a:rPr lang="it-IT" sz="1200">
                <a:ea typeface="Times New Roman" pitchFamily="18" charset="0"/>
              </a:rPr>
              <a:t>Se l’ </a:t>
            </a:r>
            <a:r>
              <a:rPr lang="it-IT" sz="1200" b="1">
                <a:ea typeface="Times New Roman" pitchFamily="18" charset="0"/>
              </a:rPr>
              <a:t>uso di un’attrezzatura</a:t>
            </a:r>
            <a:r>
              <a:rPr lang="it-IT" sz="1200">
                <a:ea typeface="Times New Roman" pitchFamily="18" charset="0"/>
              </a:rPr>
              <a:t> richiede </a:t>
            </a:r>
            <a:r>
              <a:rPr lang="it-IT" sz="1200" b="1">
                <a:ea typeface="Times New Roman" pitchFamily="18" charset="0"/>
              </a:rPr>
              <a:t>competenze o conoscenze specifiche</a:t>
            </a:r>
            <a:r>
              <a:rPr lang="it-IT" sz="1200">
                <a:ea typeface="Times New Roman" pitchFamily="18" charset="0"/>
              </a:rPr>
              <a:t>, il datore di lavoro deve:</a:t>
            </a:r>
            <a:endParaRPr lang="it-IT" sz="600">
              <a:ea typeface="Times New Roman" pitchFamily="18" charset="0"/>
            </a:endParaRPr>
          </a:p>
          <a:p>
            <a:pPr eaLnBrk="0" hangingPunct="0">
              <a:buFontTx/>
              <a:buChar char="•"/>
            </a:pPr>
            <a:r>
              <a:rPr lang="it-IT" sz="1200">
                <a:ea typeface="Times New Roman" pitchFamily="18" charset="0"/>
              </a:rPr>
              <a:t>formare adeguatamente i lavoratori all’uso dell’attrezzatura e ai rischi che essa comporta;</a:t>
            </a:r>
          </a:p>
          <a:p>
            <a:pPr eaLnBrk="0" hangingPunct="0">
              <a:buFontTx/>
              <a:buChar char="•"/>
            </a:pPr>
            <a:r>
              <a:rPr lang="it-IT" sz="1200">
                <a:ea typeface="Times New Roman" pitchFamily="18" charset="0"/>
              </a:rPr>
              <a:t>riservare l’uso dell’attrezzatura ai lavoratori incaricati.</a:t>
            </a:r>
            <a:endParaRPr lang="it-IT" sz="600"/>
          </a:p>
          <a:p>
            <a:pPr eaLnBrk="0" hangingPunct="0"/>
            <a:endParaRPr lang="it-IT"/>
          </a:p>
        </p:txBody>
      </p:sp>
      <p:pic>
        <p:nvPicPr>
          <p:cNvPr id="18435" name="Picture 1"/>
          <p:cNvPicPr>
            <a:picLocks noChangeAspect="1" noChangeArrowheads="1"/>
          </p:cNvPicPr>
          <p:nvPr/>
        </p:nvPicPr>
        <p:blipFill>
          <a:blip r:embed="rId2" cstate="print"/>
          <a:srcRect/>
          <a:stretch>
            <a:fillRect/>
          </a:stretch>
        </p:blipFill>
        <p:spPr bwMode="auto">
          <a:xfrm>
            <a:off x="2339975" y="692150"/>
            <a:ext cx="1655763" cy="2235200"/>
          </a:xfrm>
          <a:prstGeom prst="rect">
            <a:avLst/>
          </a:prstGeom>
          <a:noFill/>
          <a:ln w="9525">
            <a:noFill/>
            <a:miter lim="800000"/>
            <a:headEnd/>
            <a:tailEnd/>
          </a:ln>
        </p:spPr>
      </p:pic>
      <p:sp>
        <p:nvSpPr>
          <p:cNvPr id="18436" name="Rettangolo 3"/>
          <p:cNvSpPr>
            <a:spLocks noChangeArrowheads="1"/>
          </p:cNvSpPr>
          <p:nvPr/>
        </p:nvSpPr>
        <p:spPr bwMode="auto">
          <a:xfrm>
            <a:off x="107950" y="3357563"/>
            <a:ext cx="9036050" cy="2892425"/>
          </a:xfrm>
          <a:prstGeom prst="rect">
            <a:avLst/>
          </a:prstGeom>
          <a:noFill/>
          <a:ln w="9525">
            <a:noFill/>
            <a:miter lim="800000"/>
            <a:headEnd/>
            <a:tailEnd/>
          </a:ln>
        </p:spPr>
        <p:txBody>
          <a:bodyPr>
            <a:spAutoFit/>
          </a:bodyPr>
          <a:lstStyle/>
          <a:p>
            <a:r>
              <a:rPr lang="it-IT" sz="1400">
                <a:latin typeface="Calibri" pitchFamily="34" charset="0"/>
              </a:rPr>
              <a:t>Le attrezzature di lavoro devono essere oggetto di </a:t>
            </a:r>
            <a:r>
              <a:rPr lang="it-IT" sz="1400" b="1">
                <a:latin typeface="Calibri" pitchFamily="34" charset="0"/>
              </a:rPr>
              <a:t>manutenzione periodica</a:t>
            </a:r>
            <a:r>
              <a:rPr lang="it-IT" sz="1400">
                <a:latin typeface="Calibri" pitchFamily="34" charset="0"/>
              </a:rPr>
              <a:t>, sia per </a:t>
            </a:r>
            <a:r>
              <a:rPr lang="it-IT" sz="1400" b="1">
                <a:latin typeface="Calibri" pitchFamily="34" charset="0"/>
              </a:rPr>
              <a:t>mantenere</a:t>
            </a:r>
            <a:r>
              <a:rPr lang="it-IT" sz="1400">
                <a:latin typeface="Calibri" pitchFamily="34" charset="0"/>
              </a:rPr>
              <a:t> nel tempo i requisiti di sicurezza imposti, sia per </a:t>
            </a:r>
            <a:r>
              <a:rPr lang="it-IT" sz="1400" b="1">
                <a:latin typeface="Calibri" pitchFamily="34" charset="0"/>
              </a:rPr>
              <a:t>aggiornare</a:t>
            </a:r>
            <a:r>
              <a:rPr lang="it-IT" sz="1400">
                <a:latin typeface="Calibri" pitchFamily="34" charset="0"/>
              </a:rPr>
              <a:t> questi requisiti in funzione dell’evoluzione della tecnica della prevenzione e della protezione.</a:t>
            </a:r>
            <a:br>
              <a:rPr lang="it-IT" sz="1400">
                <a:latin typeface="Calibri" pitchFamily="34" charset="0"/>
              </a:rPr>
            </a:br>
            <a:r>
              <a:rPr lang="it-IT" sz="1400">
                <a:latin typeface="Calibri" pitchFamily="34" charset="0"/>
              </a:rPr>
              <a:t/>
            </a:r>
            <a:br>
              <a:rPr lang="it-IT" sz="1400">
                <a:latin typeface="Calibri" pitchFamily="34" charset="0"/>
              </a:rPr>
            </a:br>
            <a:r>
              <a:rPr lang="it-IT" sz="1400">
                <a:latin typeface="Calibri" pitchFamily="34" charset="0"/>
              </a:rPr>
              <a:t>Di tale manutenzione, eseguita da personale competente, deve essere tenuta </a:t>
            </a:r>
            <a:r>
              <a:rPr lang="it-IT" sz="1400" b="1">
                <a:latin typeface="Calibri" pitchFamily="34" charset="0"/>
              </a:rPr>
              <a:t>traccia scritta, conservata per almeno tre anni</a:t>
            </a:r>
            <a:r>
              <a:rPr lang="it-IT" sz="1400">
                <a:latin typeface="Calibri" pitchFamily="34" charset="0"/>
              </a:rPr>
              <a:t> a disposizione dell’eventuale controllo degli organi di vigilanza.</a:t>
            </a:r>
            <a:br>
              <a:rPr lang="it-IT" sz="1400">
                <a:latin typeface="Calibri" pitchFamily="34" charset="0"/>
              </a:rPr>
            </a:br>
            <a:r>
              <a:rPr lang="it-IT" sz="1400">
                <a:latin typeface="Calibri" pitchFamily="34" charset="0"/>
              </a:rPr>
              <a:t/>
            </a:r>
            <a:br>
              <a:rPr lang="it-IT" sz="1400">
                <a:latin typeface="Calibri" pitchFamily="34" charset="0"/>
              </a:rPr>
            </a:br>
            <a:r>
              <a:rPr lang="it-IT" sz="1400">
                <a:latin typeface="Calibri" pitchFamily="34" charset="0"/>
              </a:rPr>
              <a:t>Per determinate attrezzature, elencate nell’allegato VII al D. Lgs. 81/2008, il controllo periodico previsto deve essere effettuato non da soggetti competenti generici, ma da parte di enti pubblici:</a:t>
            </a:r>
          </a:p>
          <a:p>
            <a:r>
              <a:rPr lang="it-IT" sz="1400">
                <a:latin typeface="Calibri" pitchFamily="34" charset="0"/>
              </a:rPr>
              <a:t>il primo controllo dall’ISPESL;</a:t>
            </a:r>
          </a:p>
          <a:p>
            <a:r>
              <a:rPr lang="it-IT" sz="1400">
                <a:latin typeface="Calibri" pitchFamily="34" charset="0"/>
              </a:rPr>
              <a:t>i successivi controlli dall’ASL.</a:t>
            </a:r>
          </a:p>
          <a:p>
            <a:r>
              <a:rPr lang="it-IT" sz="1400">
                <a:latin typeface="Calibri" pitchFamily="34" charset="0"/>
              </a:rPr>
              <a:t/>
            </a:r>
            <a:br>
              <a:rPr lang="it-IT" sz="1400">
                <a:latin typeface="Calibri" pitchFamily="34" charset="0"/>
              </a:rPr>
            </a:br>
            <a:r>
              <a:rPr lang="it-IT" sz="1400">
                <a:latin typeface="Calibri" pitchFamily="34" charset="0"/>
              </a:rPr>
              <a:t>ISPESL e ASL possono delegare le verifiche a enti pubblici o privati abilitati dai Ministeri competenti.</a:t>
            </a:r>
          </a:p>
        </p:txBody>
      </p:sp>
      <p:pic>
        <p:nvPicPr>
          <p:cNvPr id="18437" name="Picture 2"/>
          <p:cNvPicPr>
            <a:picLocks noChangeAspect="1" noChangeArrowheads="1"/>
          </p:cNvPicPr>
          <p:nvPr/>
        </p:nvPicPr>
        <p:blipFill>
          <a:blip r:embed="rId3" cstate="print"/>
          <a:srcRect/>
          <a:stretch>
            <a:fillRect/>
          </a:stretch>
        </p:blipFill>
        <p:spPr bwMode="auto">
          <a:xfrm>
            <a:off x="6443663" y="692150"/>
            <a:ext cx="2484437" cy="24907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ttangolo 2"/>
          <p:cNvSpPr>
            <a:spLocks noChangeArrowheads="1"/>
          </p:cNvSpPr>
          <p:nvPr/>
        </p:nvSpPr>
        <p:spPr bwMode="auto">
          <a:xfrm>
            <a:off x="179388" y="115888"/>
            <a:ext cx="8964612" cy="1201737"/>
          </a:xfrm>
          <a:prstGeom prst="rect">
            <a:avLst/>
          </a:prstGeom>
          <a:noFill/>
          <a:ln w="9525">
            <a:noFill/>
            <a:miter lim="800000"/>
            <a:headEnd/>
            <a:tailEnd/>
          </a:ln>
        </p:spPr>
        <p:txBody>
          <a:bodyPr>
            <a:spAutoFit/>
          </a:bodyPr>
          <a:lstStyle/>
          <a:p>
            <a:r>
              <a:rPr lang="it-IT">
                <a:latin typeface="Calibri" pitchFamily="34" charset="0"/>
              </a:rPr>
              <a:t>Negli ultimi anni si è commercialmente molto diffuso, in alternativa all’acquisto, il </a:t>
            </a:r>
            <a:r>
              <a:rPr lang="it-IT" b="1">
                <a:latin typeface="Calibri" pitchFamily="34" charset="0"/>
              </a:rPr>
              <a:t>noleggio</a:t>
            </a:r>
            <a:r>
              <a:rPr lang="it-IT">
                <a:latin typeface="Calibri" pitchFamily="34" charset="0"/>
              </a:rPr>
              <a:t> delle attrezzature di lavoro. Anche in questo caso sono previsti dei </a:t>
            </a:r>
            <a:r>
              <a:rPr lang="it-IT" b="1">
                <a:latin typeface="Calibri" pitchFamily="34" charset="0"/>
              </a:rPr>
              <a:t>requisiti minimi di sicurezza</a:t>
            </a:r>
            <a:r>
              <a:rPr lang="it-IT">
                <a:latin typeface="Calibri" pitchFamily="34" charset="0"/>
              </a:rPr>
              <a:t>.</a:t>
            </a:r>
            <a:br>
              <a:rPr lang="it-IT">
                <a:latin typeface="Calibri" pitchFamily="34" charset="0"/>
              </a:rPr>
            </a:br>
            <a:endParaRPr lang="it-IT">
              <a:latin typeface="Calibri" pitchFamily="34" charset="0"/>
            </a:endParaRPr>
          </a:p>
        </p:txBody>
      </p:sp>
      <p:sp>
        <p:nvSpPr>
          <p:cNvPr id="19459" name="Rettangolo 3"/>
          <p:cNvSpPr>
            <a:spLocks noChangeArrowheads="1"/>
          </p:cNvSpPr>
          <p:nvPr/>
        </p:nvSpPr>
        <p:spPr bwMode="auto">
          <a:xfrm>
            <a:off x="179388" y="1052513"/>
            <a:ext cx="8713787" cy="3970337"/>
          </a:xfrm>
          <a:prstGeom prst="rect">
            <a:avLst/>
          </a:prstGeom>
          <a:noFill/>
          <a:ln w="9525">
            <a:noFill/>
            <a:miter lim="800000"/>
            <a:headEnd/>
            <a:tailEnd/>
          </a:ln>
        </p:spPr>
        <p:txBody>
          <a:bodyPr>
            <a:spAutoFit/>
          </a:bodyPr>
          <a:lstStyle/>
          <a:p>
            <a:r>
              <a:rPr lang="it-IT" b="1">
                <a:latin typeface="Calibri" pitchFamily="34" charset="0"/>
              </a:rPr>
              <a:t>Noleggio</a:t>
            </a:r>
            <a:r>
              <a:rPr lang="it-IT">
                <a:latin typeface="Calibri" pitchFamily="34" charset="0"/>
              </a:rPr>
              <a:t> </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I </a:t>
            </a:r>
            <a:r>
              <a:rPr lang="it-IT" b="1">
                <a:latin typeface="Calibri" pitchFamily="34" charset="0"/>
              </a:rPr>
              <a:t>noleggiatori</a:t>
            </a:r>
            <a:r>
              <a:rPr lang="it-IT">
                <a:latin typeface="Calibri" pitchFamily="34" charset="0"/>
              </a:rPr>
              <a:t> o concedenti in uso, all’atto del noleggio o locazione, devono attestare sotto la propria responsabilità che le attrezzature concesse </a:t>
            </a:r>
            <a:r>
              <a:rPr lang="it-IT" b="1">
                <a:latin typeface="Calibri" pitchFamily="34" charset="0"/>
              </a:rPr>
              <a:t>sono conformi ai requisiti di sicurezza di cui all’allegato V</a:t>
            </a:r>
            <a:r>
              <a:rPr lang="it-IT">
                <a:latin typeface="Calibri" pitchFamily="34" charset="0"/>
              </a:rPr>
              <a:t> al D. Lgs. 81/2008.</a:t>
            </a:r>
            <a:br>
              <a:rPr lang="it-IT">
                <a:latin typeface="Calibri" pitchFamily="34" charset="0"/>
              </a:rPr>
            </a:br>
            <a:r>
              <a:rPr lang="it-IT">
                <a:latin typeface="Calibri" pitchFamily="34" charset="0"/>
              </a:rPr>
              <a:t>(Art. 72 capo 1)</a:t>
            </a:r>
            <a:br>
              <a:rPr lang="it-IT">
                <a:latin typeface="Calibri" pitchFamily="34" charset="0"/>
              </a:rPr>
            </a:br>
            <a:r>
              <a:rPr lang="it-IT">
                <a:latin typeface="Calibri" pitchFamily="34" charset="0"/>
              </a:rPr>
              <a:t/>
            </a:r>
            <a:br>
              <a:rPr lang="it-IT">
                <a:latin typeface="Calibri" pitchFamily="34" charset="0"/>
              </a:rPr>
            </a:br>
            <a:r>
              <a:rPr lang="it-IT" b="1">
                <a:latin typeface="Calibri" pitchFamily="34" charset="0"/>
              </a:rPr>
              <a:t>Noleggio senza operatore</a:t>
            </a:r>
            <a:r>
              <a:rPr lang="it-IT">
                <a:latin typeface="Calibri" pitchFamily="34" charset="0"/>
              </a:rPr>
              <a:t> </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Nel caso di </a:t>
            </a:r>
            <a:r>
              <a:rPr lang="it-IT" b="1">
                <a:latin typeface="Calibri" pitchFamily="34" charset="0"/>
              </a:rPr>
              <a:t>noleggio senza operatore</a:t>
            </a:r>
            <a:r>
              <a:rPr lang="it-IT">
                <a:latin typeface="Calibri" pitchFamily="34" charset="0"/>
              </a:rPr>
              <a:t> (“nolo a freddo”), i noleggiatori o concedenti in uso devono attestare anche il </a:t>
            </a:r>
            <a:r>
              <a:rPr lang="it-IT" b="1">
                <a:latin typeface="Calibri" pitchFamily="34" charset="0"/>
              </a:rPr>
              <a:t>buono stato di conservazione</a:t>
            </a:r>
            <a:r>
              <a:rPr lang="it-IT">
                <a:latin typeface="Calibri" pitchFamily="34" charset="0"/>
              </a:rPr>
              <a:t>, </a:t>
            </a:r>
            <a:r>
              <a:rPr lang="it-IT" b="1">
                <a:latin typeface="Calibri" pitchFamily="34" charset="0"/>
              </a:rPr>
              <a:t>manutenzione</a:t>
            </a:r>
            <a:r>
              <a:rPr lang="it-IT">
                <a:latin typeface="Calibri" pitchFamily="34" charset="0"/>
              </a:rPr>
              <a:t> ed </a:t>
            </a:r>
            <a:r>
              <a:rPr lang="it-IT" b="1">
                <a:latin typeface="Calibri" pitchFamily="34" charset="0"/>
              </a:rPr>
              <a:t>efficienza</a:t>
            </a:r>
            <a:r>
              <a:rPr lang="it-IT">
                <a:latin typeface="Calibri" pitchFamily="34" charset="0"/>
              </a:rPr>
              <a:t> dell’attrezzatura ai fini della sicurezza, acquisendo i dati dei soggetti che la utilizzeranno e che dovranno risultare adeguatamente formati all’impiego.</a:t>
            </a:r>
            <a:br>
              <a:rPr lang="it-IT">
                <a:latin typeface="Calibri" pitchFamily="34" charset="0"/>
              </a:rPr>
            </a:br>
            <a:r>
              <a:rPr lang="it-IT">
                <a:latin typeface="Calibri" pitchFamily="34" charset="0"/>
              </a:rPr>
              <a:t>(Art. 72 capo 2)</a:t>
            </a:r>
          </a:p>
        </p:txBody>
      </p:sp>
      <p:pic>
        <p:nvPicPr>
          <p:cNvPr id="19460" name="Picture 3"/>
          <p:cNvPicPr>
            <a:picLocks noChangeAspect="1" noChangeArrowheads="1"/>
          </p:cNvPicPr>
          <p:nvPr/>
        </p:nvPicPr>
        <p:blipFill>
          <a:blip r:embed="rId2" cstate="print"/>
          <a:srcRect/>
          <a:stretch>
            <a:fillRect/>
          </a:stretch>
        </p:blipFill>
        <p:spPr bwMode="auto">
          <a:xfrm>
            <a:off x="2700338" y="4724400"/>
            <a:ext cx="5400675" cy="20240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ttangolo 1"/>
          <p:cNvSpPr>
            <a:spLocks noChangeArrowheads="1"/>
          </p:cNvSpPr>
          <p:nvPr/>
        </p:nvSpPr>
        <p:spPr bwMode="auto">
          <a:xfrm>
            <a:off x="107950" y="260350"/>
            <a:ext cx="8928100" cy="3294063"/>
          </a:xfrm>
          <a:prstGeom prst="rect">
            <a:avLst/>
          </a:prstGeom>
          <a:noFill/>
          <a:ln w="9525">
            <a:noFill/>
            <a:miter lim="800000"/>
            <a:headEnd/>
            <a:tailEnd/>
          </a:ln>
        </p:spPr>
        <p:txBody>
          <a:bodyPr>
            <a:spAutoFit/>
          </a:bodyPr>
          <a:lstStyle/>
          <a:p>
            <a:r>
              <a:rPr lang="it-IT" sz="1600">
                <a:latin typeface="Calibri" pitchFamily="34" charset="0"/>
              </a:rPr>
              <a:t>Passiamo ai </a:t>
            </a:r>
            <a:r>
              <a:rPr lang="it-IT" sz="1600" b="1">
                <a:latin typeface="Calibri" pitchFamily="34" charset="0"/>
              </a:rPr>
              <a:t>dispositivi di protezione individuale</a:t>
            </a:r>
            <a:r>
              <a:rPr lang="it-IT" sz="1600">
                <a:latin typeface="Calibri" pitchFamily="34" charset="0"/>
              </a:rPr>
              <a:t>.</a:t>
            </a:r>
            <a:br>
              <a:rPr lang="it-IT" sz="1600">
                <a:latin typeface="Calibri" pitchFamily="34" charset="0"/>
              </a:rPr>
            </a:br>
            <a:r>
              <a:rPr lang="it-IT" sz="1600">
                <a:latin typeface="Calibri" pitchFamily="34" charset="0"/>
              </a:rPr>
              <a:t>È un dispositivo di protezione individuale </a:t>
            </a:r>
            <a:r>
              <a:rPr lang="it-IT" sz="1600" b="1">
                <a:latin typeface="Calibri" pitchFamily="34" charset="0"/>
              </a:rPr>
              <a:t>qualsiasi attrezzatura indossata e tenuta dal lavoratore allo scopo di proteggerlo dai rischi per la sicurezza o per la salute durante il lavoro</a:t>
            </a:r>
            <a:r>
              <a:rPr lang="it-IT" sz="1600">
                <a:latin typeface="Calibri" pitchFamily="34" charset="0"/>
              </a:rPr>
              <a:t>.</a:t>
            </a:r>
            <a:br>
              <a:rPr lang="it-IT" sz="1600">
                <a:latin typeface="Calibri" pitchFamily="34" charset="0"/>
              </a:rPr>
            </a:br>
            <a:r>
              <a:rPr lang="it-IT" sz="1600">
                <a:latin typeface="Calibri" pitchFamily="34" charset="0"/>
              </a:rPr>
              <a:t>Secondo l’articolo 74 del Decreto, invece, </a:t>
            </a:r>
            <a:r>
              <a:rPr lang="it-IT" sz="1600" b="1">
                <a:latin typeface="Calibri" pitchFamily="34" charset="0"/>
              </a:rPr>
              <a:t>non sono dispositivi di protezione individuale</a:t>
            </a:r>
            <a:r>
              <a:rPr lang="it-IT" sz="1600">
                <a:latin typeface="Calibri" pitchFamily="34" charset="0"/>
              </a:rPr>
              <a:t>:</a:t>
            </a:r>
          </a:p>
          <a:p>
            <a:r>
              <a:rPr lang="it-IT" sz="1600">
                <a:latin typeface="Calibri" pitchFamily="34" charset="0"/>
              </a:rPr>
              <a:t>gli indumenti di lavoro ordinari e le uniformi non specificamente destinati a proteggere la sicurezza e la salute del lavoratore;</a:t>
            </a:r>
          </a:p>
          <a:p>
            <a:r>
              <a:rPr lang="it-IT" sz="1600">
                <a:latin typeface="Calibri" pitchFamily="34" charset="0"/>
              </a:rPr>
              <a:t>le attrezzature dei servizi di soccorso e di salvataggio;</a:t>
            </a:r>
          </a:p>
          <a:p>
            <a:r>
              <a:rPr lang="it-IT" sz="1600">
                <a:latin typeface="Calibri" pitchFamily="34" charset="0"/>
              </a:rPr>
              <a:t>le attrezzature di protezione individuale delle forze armate, delle forze di polizia e del personale del servizio per il mantenimento dell’ordine pubblico;</a:t>
            </a:r>
          </a:p>
          <a:p>
            <a:r>
              <a:rPr lang="it-IT" sz="1600">
                <a:latin typeface="Calibri" pitchFamily="34" charset="0"/>
              </a:rPr>
              <a:t>le attrezzature di protezione individuale proprie dei mezzi di trasporto stradali;</a:t>
            </a:r>
          </a:p>
          <a:p>
            <a:r>
              <a:rPr lang="it-IT" sz="1600">
                <a:latin typeface="Calibri" pitchFamily="34" charset="0"/>
              </a:rPr>
              <a:t>i materiali sportivi quando utilizzati a fini specificamente sportivi e non per attività lavorative;</a:t>
            </a:r>
          </a:p>
          <a:p>
            <a:r>
              <a:rPr lang="it-IT" sz="1600">
                <a:latin typeface="Calibri" pitchFamily="34" charset="0"/>
              </a:rPr>
              <a:t>i materiali per l’autodifesa o per la dissuasione;</a:t>
            </a:r>
          </a:p>
          <a:p>
            <a:r>
              <a:rPr lang="it-IT" sz="1600">
                <a:latin typeface="Calibri" pitchFamily="34" charset="0"/>
              </a:rPr>
              <a:t>gli apparecchi portatili per individuare e segnalare rischi e fattori nocivi.</a:t>
            </a:r>
          </a:p>
        </p:txBody>
      </p:sp>
      <p:pic>
        <p:nvPicPr>
          <p:cNvPr id="20483" name="Picture 2"/>
          <p:cNvPicPr>
            <a:picLocks noChangeAspect="1" noChangeArrowheads="1"/>
          </p:cNvPicPr>
          <p:nvPr/>
        </p:nvPicPr>
        <p:blipFill>
          <a:blip r:embed="rId2" cstate="print"/>
          <a:srcRect/>
          <a:stretch>
            <a:fillRect/>
          </a:stretch>
        </p:blipFill>
        <p:spPr bwMode="auto">
          <a:xfrm>
            <a:off x="1476375" y="3860800"/>
            <a:ext cx="6118225" cy="29352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p:txBody>
          <a:bodyPr/>
          <a:lstStyle/>
          <a:p>
            <a:r>
              <a:rPr lang="it-IT" smtClean="0"/>
              <a:t>La normativa</a:t>
            </a:r>
          </a:p>
        </p:txBody>
      </p:sp>
      <p:sp>
        <p:nvSpPr>
          <p:cNvPr id="3" name="Segnaposto contenuto 2"/>
          <p:cNvSpPr>
            <a:spLocks noGrp="1"/>
          </p:cNvSpPr>
          <p:nvPr>
            <p:ph idx="1"/>
          </p:nvPr>
        </p:nvSpPr>
        <p:spPr/>
        <p:txBody>
          <a:bodyPr rtlCol="0">
            <a:normAutofit fontScale="47500" lnSpcReduction="20000"/>
          </a:bodyPr>
          <a:lstStyle/>
          <a:p>
            <a:pPr fontAlgn="auto">
              <a:spcAft>
                <a:spcPts val="0"/>
              </a:spcAft>
              <a:buFont typeface="Arial" pitchFamily="34" charset="0"/>
              <a:buChar char="•"/>
              <a:defRPr/>
            </a:pPr>
            <a:r>
              <a:rPr lang="it-IT" b="1" dirty="0" smtClean="0"/>
              <a:t>Costituzione italiana</a:t>
            </a:r>
            <a:r>
              <a:rPr lang="it-IT" dirty="0" smtClean="0"/>
              <a:t> </a:t>
            </a:r>
            <a:br>
              <a:rPr lang="it-IT" dirty="0" smtClean="0"/>
            </a:br>
            <a:r>
              <a:rPr lang="it-IT" dirty="0" smtClean="0"/>
              <a:t>La tutela della salute dei lavoratori è garantita già dalla </a:t>
            </a:r>
            <a:r>
              <a:rPr lang="it-IT" b="1" dirty="0" smtClean="0"/>
              <a:t>Costituzione italiana</a:t>
            </a:r>
            <a:r>
              <a:rPr lang="it-IT" dirty="0" smtClean="0"/>
              <a:t> che all’art. 32 comma 1 cita: “ </a:t>
            </a:r>
            <a:r>
              <a:rPr lang="it-IT" i="1" dirty="0" smtClean="0"/>
              <a:t>La Repubblica tutela la salute come fondamentale diritto dell’individuo e interesse della collettività […]</a:t>
            </a:r>
            <a:r>
              <a:rPr lang="it-IT" dirty="0" smtClean="0"/>
              <a:t> ”</a:t>
            </a:r>
            <a:br>
              <a:rPr lang="it-IT" dirty="0" smtClean="0"/>
            </a:br>
            <a:r>
              <a:rPr lang="it-IT" dirty="0" smtClean="0"/>
              <a:t>Questo principio ha sempre ispirato la legislazione nazionale in materia di igiene e sicurezza sul lavoro, che </a:t>
            </a:r>
            <a:r>
              <a:rPr lang="it-IT" b="1" dirty="0" smtClean="0"/>
              <a:t>fin dagli anni ‘50</a:t>
            </a:r>
            <a:r>
              <a:rPr lang="it-IT" dirty="0" smtClean="0"/>
              <a:t> ha posto le basi per </a:t>
            </a:r>
            <a:r>
              <a:rPr lang="it-IT" b="1" dirty="0" smtClean="0"/>
              <a:t>una normativa volta a garantire la sicurezza di attrezzature, utensili e macchinari e l’igiene degli ambienti di lavoro</a:t>
            </a:r>
            <a:r>
              <a:rPr lang="it-IT" dirty="0" smtClean="0"/>
              <a:t>.</a:t>
            </a:r>
            <a:br>
              <a:rPr lang="it-IT" dirty="0" smtClean="0"/>
            </a:br>
            <a:r>
              <a:rPr lang="it-IT" dirty="0" smtClean="0"/>
              <a:t/>
            </a:r>
            <a:br>
              <a:rPr lang="it-IT" dirty="0" smtClean="0"/>
            </a:br>
            <a:r>
              <a:rPr lang="it-IT" b="1" dirty="0" smtClean="0"/>
              <a:t>Normativa comunitaria</a:t>
            </a:r>
            <a:r>
              <a:rPr lang="it-IT" dirty="0" smtClean="0"/>
              <a:t> </a:t>
            </a:r>
            <a:br>
              <a:rPr lang="it-IT" dirty="0" smtClean="0"/>
            </a:br>
            <a:r>
              <a:rPr lang="it-IT" dirty="0" smtClean="0"/>
              <a:t>L’attenzione alle condizioni generali di sicurezza contraddistingue la più </a:t>
            </a:r>
            <a:r>
              <a:rPr lang="it-IT" b="1" dirty="0" smtClean="0"/>
              <a:t>recente normativa comunitaria</a:t>
            </a:r>
            <a:r>
              <a:rPr lang="it-IT" dirty="0" smtClean="0"/>
              <a:t> che propone un punto di vista innovativo, teso a creare nell’azienda una </a:t>
            </a:r>
            <a:r>
              <a:rPr lang="it-IT" b="1" dirty="0" smtClean="0"/>
              <a:t>nuova cultura della sicurezza</a:t>
            </a:r>
            <a:r>
              <a:rPr lang="it-IT" dirty="0" smtClean="0"/>
              <a:t>; in quest’ottica in Italia il </a:t>
            </a:r>
            <a:r>
              <a:rPr lang="it-IT" b="1" dirty="0" err="1" smtClean="0"/>
              <a:t>D.Lgs.</a:t>
            </a:r>
            <a:r>
              <a:rPr lang="it-IT" b="1" dirty="0" smtClean="0"/>
              <a:t> 626/94</a:t>
            </a:r>
            <a:r>
              <a:rPr lang="it-IT" dirty="0" smtClean="0"/>
              <a:t> assegna per la prima volta un </a:t>
            </a:r>
            <a:r>
              <a:rPr lang="it-IT" b="1" dirty="0" smtClean="0"/>
              <a:t>ruolo attivo ai lavoratori</a:t>
            </a:r>
            <a:r>
              <a:rPr lang="it-IT" dirty="0" smtClean="0"/>
              <a:t>, stabilendone il </a:t>
            </a:r>
            <a:r>
              <a:rPr lang="it-IT" b="1" dirty="0" smtClean="0"/>
              <a:t>diritto alla costante formazione</a:t>
            </a:r>
            <a:r>
              <a:rPr lang="it-IT" dirty="0" smtClean="0"/>
              <a:t>, </a:t>
            </a:r>
            <a:r>
              <a:rPr lang="it-IT" b="1" dirty="0" smtClean="0"/>
              <a:t>informazione</a:t>
            </a:r>
            <a:r>
              <a:rPr lang="it-IT" dirty="0" smtClean="0"/>
              <a:t> e </a:t>
            </a:r>
            <a:r>
              <a:rPr lang="it-IT" b="1" dirty="0" smtClean="0"/>
              <a:t>consultazione</a:t>
            </a:r>
            <a:r>
              <a:rPr lang="it-IT" dirty="0" smtClean="0"/>
              <a:t> in materia di igiene e sicurezza sul lavoro.</a:t>
            </a:r>
            <a:br>
              <a:rPr lang="it-IT" dirty="0" smtClean="0"/>
            </a:br>
            <a:r>
              <a:rPr lang="it-IT" dirty="0" smtClean="0"/>
              <a:t/>
            </a:r>
            <a:br>
              <a:rPr lang="it-IT" dirty="0" smtClean="0"/>
            </a:br>
            <a:r>
              <a:rPr lang="it-IT" b="1" dirty="0" smtClean="0"/>
              <a:t>D. </a:t>
            </a:r>
            <a:r>
              <a:rPr lang="it-IT" b="1" dirty="0" err="1" smtClean="0"/>
              <a:t>Lgs</a:t>
            </a:r>
            <a:r>
              <a:rPr lang="it-IT" b="1" dirty="0" smtClean="0"/>
              <a:t>. 81/2008</a:t>
            </a:r>
            <a:r>
              <a:rPr lang="it-IT" dirty="0" smtClean="0"/>
              <a:t> </a:t>
            </a:r>
            <a:br>
              <a:rPr lang="it-IT" dirty="0" smtClean="0"/>
            </a:br>
            <a:r>
              <a:rPr lang="it-IT" dirty="0" smtClean="0"/>
              <a:t>A oggi è in vigore il Decreto Legislativo 9 aprile 2008, n. 81, detto anche Testo Unico sulla Sicurezza. Questo decreto, </a:t>
            </a:r>
            <a:r>
              <a:rPr lang="it-IT" b="1" dirty="0" smtClean="0"/>
              <a:t>in attuazione della Legge 3 agosto 2007, n. 123</a:t>
            </a:r>
            <a:r>
              <a:rPr lang="it-IT" dirty="0" smtClean="0"/>
              <a:t>, ha riformato, riunito e armonizzato, abrogandole, le disposizioni dettate dalle numerose precedenti normative in materia di sicurezza e salute sui luoghi di lavoro, con l’obiettivo principale di garantire l’adeguarsi della vigente legislazione all'evolversi della tecnica e del sistema di organizzazione del lavoro.</a:t>
            </a:r>
          </a:p>
          <a:p>
            <a:pPr fontAlgn="auto">
              <a:spcAft>
                <a:spcPts val="0"/>
              </a:spcAft>
              <a:buFont typeface="Arial" pitchFamily="34" charset="0"/>
              <a:buChar char="•"/>
              <a:defRPr/>
            </a:pPr>
            <a:endParaRPr lang="it-IT"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ttangolo 1"/>
          <p:cNvSpPr>
            <a:spLocks noChangeArrowheads="1"/>
          </p:cNvSpPr>
          <p:nvPr/>
        </p:nvSpPr>
        <p:spPr bwMode="auto">
          <a:xfrm>
            <a:off x="107950" y="115888"/>
            <a:ext cx="8928100" cy="1201737"/>
          </a:xfrm>
          <a:prstGeom prst="rect">
            <a:avLst/>
          </a:prstGeom>
          <a:noFill/>
          <a:ln w="9525">
            <a:noFill/>
            <a:miter lim="800000"/>
            <a:headEnd/>
            <a:tailEnd/>
          </a:ln>
        </p:spPr>
        <p:txBody>
          <a:bodyPr>
            <a:spAutoFit/>
          </a:bodyPr>
          <a:lstStyle/>
          <a:p>
            <a:r>
              <a:rPr lang="it-IT">
                <a:latin typeface="Calibri" pitchFamily="34" charset="0"/>
              </a:rPr>
              <a:t>I DPI devono essere </a:t>
            </a:r>
            <a:r>
              <a:rPr lang="it-IT" b="1">
                <a:latin typeface="Calibri" pitchFamily="34" charset="0"/>
              </a:rPr>
              <a:t>conformi al D. Lgs. 475/92</a:t>
            </a:r>
            <a:r>
              <a:rPr lang="it-IT">
                <a:latin typeface="Calibri" pitchFamily="34" charset="0"/>
              </a:rPr>
              <a:t>, devono essere </a:t>
            </a:r>
            <a:r>
              <a:rPr lang="it-IT" b="1">
                <a:latin typeface="Calibri" pitchFamily="34" charset="0"/>
              </a:rPr>
              <a:t>adeguati ai rischi da prevenire, alle condizioni dei luoghi di lavoro, alle esigenze di chi li indossa</a:t>
            </a:r>
            <a:r>
              <a:rPr lang="it-IT">
                <a:latin typeface="Calibri" pitchFamily="34" charset="0"/>
              </a:rPr>
              <a:t>. Il loro uso non deve costituire fonte di ulteriore rischio. Sono suddivisi in </a:t>
            </a:r>
            <a:r>
              <a:rPr lang="it-IT" b="1">
                <a:latin typeface="Calibri" pitchFamily="34" charset="0"/>
              </a:rPr>
              <a:t>tre categorie</a:t>
            </a:r>
            <a:r>
              <a:rPr lang="it-IT">
                <a:latin typeface="Calibri" pitchFamily="34" charset="0"/>
              </a:rPr>
              <a:t>.</a:t>
            </a:r>
            <a:br>
              <a:rPr lang="it-IT">
                <a:latin typeface="Calibri" pitchFamily="34" charset="0"/>
              </a:rPr>
            </a:br>
            <a:endParaRPr lang="it-IT">
              <a:latin typeface="Calibri" pitchFamily="34" charset="0"/>
            </a:endParaRPr>
          </a:p>
        </p:txBody>
      </p:sp>
      <p:sp>
        <p:nvSpPr>
          <p:cNvPr id="21507" name="Rettangolo 2"/>
          <p:cNvSpPr>
            <a:spLocks noChangeArrowheads="1"/>
          </p:cNvSpPr>
          <p:nvPr/>
        </p:nvSpPr>
        <p:spPr bwMode="auto">
          <a:xfrm>
            <a:off x="214313" y="1268413"/>
            <a:ext cx="8929687" cy="5016500"/>
          </a:xfrm>
          <a:prstGeom prst="rect">
            <a:avLst/>
          </a:prstGeom>
          <a:noFill/>
          <a:ln w="9525">
            <a:noFill/>
            <a:miter lim="800000"/>
            <a:headEnd/>
            <a:tailEnd/>
          </a:ln>
        </p:spPr>
        <p:txBody>
          <a:bodyPr>
            <a:spAutoFit/>
          </a:bodyPr>
          <a:lstStyle/>
          <a:p>
            <a:r>
              <a:rPr lang="it-IT" sz="1600" b="1">
                <a:latin typeface="Calibri" pitchFamily="34" charset="0"/>
              </a:rPr>
              <a:t>Prima categoria</a:t>
            </a:r>
            <a:r>
              <a:rPr lang="it-IT" sz="1600">
                <a:latin typeface="Calibri" pitchFamily="34" charset="0"/>
              </a:rPr>
              <a:t> </a:t>
            </a:r>
            <a:br>
              <a:rPr lang="it-IT" sz="1600">
                <a:latin typeface="Calibri" pitchFamily="34" charset="0"/>
              </a:rPr>
            </a:br>
            <a:r>
              <a:rPr lang="it-IT" sz="1600">
                <a:latin typeface="Calibri" pitchFamily="34" charset="0"/>
              </a:rPr>
              <a:t/>
            </a:r>
            <a:br>
              <a:rPr lang="it-IT" sz="1600">
                <a:latin typeface="Calibri" pitchFamily="34" charset="0"/>
              </a:rPr>
            </a:br>
            <a:r>
              <a:rPr lang="it-IT" sz="1600">
                <a:latin typeface="Calibri" pitchFamily="34" charset="0"/>
              </a:rPr>
              <a:t>I DPI di </a:t>
            </a:r>
            <a:r>
              <a:rPr lang="it-IT" sz="1600" b="1">
                <a:latin typeface="Calibri" pitchFamily="34" charset="0"/>
              </a:rPr>
              <a:t>prima categoria</a:t>
            </a:r>
            <a:r>
              <a:rPr lang="it-IT" sz="1600">
                <a:latin typeface="Calibri" pitchFamily="34" charset="0"/>
              </a:rPr>
              <a:t> sono quelli destinati a salvaguardare la persona da </a:t>
            </a:r>
            <a:r>
              <a:rPr lang="it-IT" sz="1600" b="1">
                <a:latin typeface="Calibri" pitchFamily="34" charset="0"/>
              </a:rPr>
              <a:t>rischi di danni fisici di lieve entità</a:t>
            </a:r>
            <a:r>
              <a:rPr lang="it-IT" sz="1600">
                <a:latin typeface="Calibri" pitchFamily="34" charset="0"/>
              </a:rPr>
              <a:t> (come azioni lesive con effetti superficiali prodotte da strumenti meccanici, prodotti per la pulizia, contatto o urti con oggetti caldi, ordinari fenomeni atmosferici ecc.).</a:t>
            </a:r>
            <a:br>
              <a:rPr lang="it-IT" sz="1600">
                <a:latin typeface="Calibri" pitchFamily="34" charset="0"/>
              </a:rPr>
            </a:br>
            <a:r>
              <a:rPr lang="it-IT" sz="1600">
                <a:latin typeface="Calibri" pitchFamily="34" charset="0"/>
              </a:rPr>
              <a:t>Devono essere muniti della </a:t>
            </a:r>
            <a:r>
              <a:rPr lang="it-IT" sz="1600" b="1">
                <a:latin typeface="Calibri" pitchFamily="34" charset="0"/>
              </a:rPr>
              <a:t>marcatura CE</a:t>
            </a:r>
            <a:r>
              <a:rPr lang="it-IT" sz="1600">
                <a:latin typeface="Calibri" pitchFamily="34" charset="0"/>
              </a:rPr>
              <a:t>.</a:t>
            </a:r>
            <a:br>
              <a:rPr lang="it-IT" sz="1600">
                <a:latin typeface="Calibri" pitchFamily="34" charset="0"/>
              </a:rPr>
            </a:br>
            <a:r>
              <a:rPr lang="it-IT" sz="1600">
                <a:latin typeface="Calibri" pitchFamily="34" charset="0"/>
              </a:rPr>
              <a:t/>
            </a:r>
            <a:br>
              <a:rPr lang="it-IT" sz="1600">
                <a:latin typeface="Calibri" pitchFamily="34" charset="0"/>
              </a:rPr>
            </a:br>
            <a:r>
              <a:rPr lang="it-IT" sz="1600" b="1">
                <a:latin typeface="Calibri" pitchFamily="34" charset="0"/>
              </a:rPr>
              <a:t>Seconda categoria</a:t>
            </a:r>
            <a:r>
              <a:rPr lang="it-IT" sz="1600">
                <a:latin typeface="Calibri" pitchFamily="34" charset="0"/>
              </a:rPr>
              <a:t> </a:t>
            </a:r>
            <a:br>
              <a:rPr lang="it-IT" sz="1600">
                <a:latin typeface="Calibri" pitchFamily="34" charset="0"/>
              </a:rPr>
            </a:br>
            <a:r>
              <a:rPr lang="it-IT" sz="1600">
                <a:latin typeface="Calibri" pitchFamily="34" charset="0"/>
              </a:rPr>
              <a:t/>
            </a:r>
            <a:br>
              <a:rPr lang="it-IT" sz="1600">
                <a:latin typeface="Calibri" pitchFamily="34" charset="0"/>
              </a:rPr>
            </a:br>
            <a:r>
              <a:rPr lang="it-IT" sz="1600">
                <a:latin typeface="Calibri" pitchFamily="34" charset="0"/>
              </a:rPr>
              <a:t>I DPI di </a:t>
            </a:r>
            <a:r>
              <a:rPr lang="it-IT" sz="1600" b="1">
                <a:latin typeface="Calibri" pitchFamily="34" charset="0"/>
              </a:rPr>
              <a:t>seconda categoria</a:t>
            </a:r>
            <a:r>
              <a:rPr lang="it-IT" sz="1600">
                <a:latin typeface="Calibri" pitchFamily="34" charset="0"/>
              </a:rPr>
              <a:t> sono quelli che non rientrano nelle altre due categorie.</a:t>
            </a:r>
            <a:br>
              <a:rPr lang="it-IT" sz="1600">
                <a:latin typeface="Calibri" pitchFamily="34" charset="0"/>
              </a:rPr>
            </a:br>
            <a:r>
              <a:rPr lang="it-IT" sz="1600">
                <a:latin typeface="Calibri" pitchFamily="34" charset="0"/>
              </a:rPr>
              <a:t>Devono essere muniti della </a:t>
            </a:r>
            <a:r>
              <a:rPr lang="it-IT" sz="1600" b="1">
                <a:latin typeface="Calibri" pitchFamily="34" charset="0"/>
              </a:rPr>
              <a:t>marcatura CE</a:t>
            </a:r>
            <a:r>
              <a:rPr lang="it-IT" sz="1600">
                <a:latin typeface="Calibri" pitchFamily="34" charset="0"/>
              </a:rPr>
              <a:t> e dell’ </a:t>
            </a:r>
            <a:r>
              <a:rPr lang="it-IT" sz="1600" b="1">
                <a:latin typeface="Calibri" pitchFamily="34" charset="0"/>
              </a:rPr>
              <a:t>attestato di certificazione</a:t>
            </a:r>
            <a:r>
              <a:rPr lang="it-IT" sz="1600">
                <a:latin typeface="Calibri" pitchFamily="34" charset="0"/>
              </a:rPr>
              <a:t>.</a:t>
            </a:r>
            <a:br>
              <a:rPr lang="it-IT" sz="1600">
                <a:latin typeface="Calibri" pitchFamily="34" charset="0"/>
              </a:rPr>
            </a:br>
            <a:r>
              <a:rPr lang="it-IT" sz="1600">
                <a:latin typeface="Calibri" pitchFamily="34" charset="0"/>
              </a:rPr>
              <a:t/>
            </a:r>
            <a:br>
              <a:rPr lang="it-IT" sz="1600">
                <a:latin typeface="Calibri" pitchFamily="34" charset="0"/>
              </a:rPr>
            </a:br>
            <a:r>
              <a:rPr lang="it-IT" sz="1600" b="1">
                <a:latin typeface="Calibri" pitchFamily="34" charset="0"/>
              </a:rPr>
              <a:t>Terza categoria</a:t>
            </a:r>
            <a:r>
              <a:rPr lang="it-IT" sz="1600">
                <a:latin typeface="Calibri" pitchFamily="34" charset="0"/>
              </a:rPr>
              <a:t> </a:t>
            </a:r>
            <a:br>
              <a:rPr lang="it-IT" sz="1600">
                <a:latin typeface="Calibri" pitchFamily="34" charset="0"/>
              </a:rPr>
            </a:br>
            <a:r>
              <a:rPr lang="it-IT" sz="1600">
                <a:latin typeface="Calibri" pitchFamily="34" charset="0"/>
              </a:rPr>
              <a:t/>
            </a:r>
            <a:br>
              <a:rPr lang="it-IT" sz="1600">
                <a:latin typeface="Calibri" pitchFamily="34" charset="0"/>
              </a:rPr>
            </a:br>
            <a:r>
              <a:rPr lang="it-IT" sz="1600">
                <a:latin typeface="Calibri" pitchFamily="34" charset="0"/>
              </a:rPr>
              <a:t>I DPI di </a:t>
            </a:r>
            <a:r>
              <a:rPr lang="it-IT" sz="1600" b="1">
                <a:latin typeface="Calibri" pitchFamily="34" charset="0"/>
              </a:rPr>
              <a:t>terza categoria</a:t>
            </a:r>
            <a:r>
              <a:rPr lang="it-IT" sz="1600">
                <a:latin typeface="Calibri" pitchFamily="34" charset="0"/>
              </a:rPr>
              <a:t> sono quelli destinati a salvaguardare da </a:t>
            </a:r>
            <a:r>
              <a:rPr lang="it-IT" sz="1600" b="1">
                <a:latin typeface="Calibri" pitchFamily="34" charset="0"/>
              </a:rPr>
              <a:t>rischi di morte o di lesioni gravi e di carattere permanente</a:t>
            </a:r>
            <a:r>
              <a:rPr lang="it-IT" sz="1600">
                <a:latin typeface="Calibri" pitchFamily="34" charset="0"/>
              </a:rPr>
              <a:t> (come quelli destinati a salvaguardare dalle cadute dall'alto, gli apparecchi di protezione respiratoria filtranti, quelli di protezione dalle aggressioni chimiche ecc.).</a:t>
            </a:r>
            <a:br>
              <a:rPr lang="it-IT" sz="1600">
                <a:latin typeface="Calibri" pitchFamily="34" charset="0"/>
              </a:rPr>
            </a:br>
            <a:r>
              <a:rPr lang="it-IT" sz="1600">
                <a:latin typeface="Calibri" pitchFamily="34" charset="0"/>
              </a:rPr>
              <a:t>Devono essere muniti della </a:t>
            </a:r>
            <a:r>
              <a:rPr lang="it-IT" sz="1600" b="1">
                <a:latin typeface="Calibri" pitchFamily="34" charset="0"/>
              </a:rPr>
              <a:t>marcatura CE</a:t>
            </a:r>
            <a:r>
              <a:rPr lang="it-IT" sz="1600">
                <a:latin typeface="Calibri" pitchFamily="34" charset="0"/>
              </a:rPr>
              <a:t> e dell’ </a:t>
            </a:r>
            <a:r>
              <a:rPr lang="it-IT" sz="1600" b="1">
                <a:latin typeface="Calibri" pitchFamily="34" charset="0"/>
              </a:rPr>
              <a:t>attestato di certificazione</a:t>
            </a:r>
            <a:r>
              <a:rPr lang="it-IT" sz="1600">
                <a:latin typeface="Calibri" pitchFamily="34" charset="0"/>
              </a:rPr>
              <a:t>.</a:t>
            </a:r>
            <a:br>
              <a:rPr lang="it-IT" sz="1600">
                <a:latin typeface="Calibri" pitchFamily="34" charset="0"/>
              </a:rPr>
            </a:br>
            <a:r>
              <a:rPr lang="it-IT" sz="1600">
                <a:latin typeface="Calibri" pitchFamily="34" charset="0"/>
              </a:rPr>
              <a:t>Per i dispositivi di terza categoria, così come per i DPI di protezione dell’udito, è obbligatoria la presenza di </a:t>
            </a:r>
            <a:r>
              <a:rPr lang="it-IT" sz="1600" b="1">
                <a:latin typeface="Calibri" pitchFamily="34" charset="0"/>
              </a:rPr>
              <a:t>istruzioni all’uso</a:t>
            </a:r>
            <a:r>
              <a:rPr lang="it-IT" sz="1600">
                <a:latin typeface="Calibri" pitchFamily="34"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ttangolo 1"/>
          <p:cNvSpPr>
            <a:spLocks noChangeArrowheads="1"/>
          </p:cNvSpPr>
          <p:nvPr/>
        </p:nvSpPr>
        <p:spPr bwMode="auto">
          <a:xfrm>
            <a:off x="287338" y="260350"/>
            <a:ext cx="8856662" cy="3970338"/>
          </a:xfrm>
          <a:prstGeom prst="rect">
            <a:avLst/>
          </a:prstGeom>
          <a:noFill/>
          <a:ln w="9525">
            <a:noFill/>
            <a:miter lim="800000"/>
            <a:headEnd/>
            <a:tailEnd/>
          </a:ln>
        </p:spPr>
        <p:txBody>
          <a:bodyPr>
            <a:spAutoFit/>
          </a:bodyPr>
          <a:lstStyle/>
          <a:p>
            <a:r>
              <a:rPr lang="it-IT">
                <a:latin typeface="Calibri" pitchFamily="34" charset="0"/>
              </a:rPr>
              <a:t>Ma quali sono i </a:t>
            </a:r>
            <a:r>
              <a:rPr lang="it-IT" b="1">
                <a:latin typeface="Calibri" pitchFamily="34" charset="0"/>
              </a:rPr>
              <a:t>criteri di scelta</a:t>
            </a:r>
            <a:r>
              <a:rPr lang="it-IT">
                <a:latin typeface="Calibri" pitchFamily="34" charset="0"/>
              </a:rPr>
              <a:t> della tipologia di dispositivi di protezione individuale da utilizzare per le diverse attività?</a:t>
            </a:r>
            <a:br>
              <a:rPr lang="it-IT">
                <a:latin typeface="Calibri" pitchFamily="34" charset="0"/>
              </a:rPr>
            </a:br>
            <a:r>
              <a:rPr lang="it-IT">
                <a:latin typeface="Calibri" pitchFamily="34" charset="0"/>
              </a:rPr>
              <a:t>L’ </a:t>
            </a:r>
            <a:r>
              <a:rPr lang="it-IT" b="1">
                <a:latin typeface="Calibri" pitchFamily="34" charset="0"/>
              </a:rPr>
              <a:t>allegato VIII</a:t>
            </a:r>
            <a:r>
              <a:rPr lang="it-IT">
                <a:latin typeface="Calibri" pitchFamily="34" charset="0"/>
              </a:rPr>
              <a:t> del D. Lgs. 81/2008 fornisce indicazioni di massima sulla tipologia di DPI utilizzabile in funzione delle attività lavorative per cui se ne rende necessario l’uso. In particolare fornisce:</a:t>
            </a:r>
          </a:p>
          <a:p>
            <a:r>
              <a:rPr lang="it-IT">
                <a:latin typeface="Calibri" pitchFamily="34" charset="0"/>
              </a:rPr>
              <a:t>schema indicativo per l’ </a:t>
            </a:r>
            <a:r>
              <a:rPr lang="it-IT" b="1">
                <a:latin typeface="Calibri" pitchFamily="34" charset="0"/>
              </a:rPr>
              <a:t>inventario dei rischi</a:t>
            </a:r>
            <a:r>
              <a:rPr lang="it-IT">
                <a:latin typeface="Calibri" pitchFamily="34" charset="0"/>
              </a:rPr>
              <a:t> ai fini dell’impiego di attrezzature di protezione individuale;</a:t>
            </a:r>
          </a:p>
          <a:p>
            <a:r>
              <a:rPr lang="it-IT">
                <a:latin typeface="Calibri" pitchFamily="34" charset="0"/>
              </a:rPr>
              <a:t>elenco delle </a:t>
            </a:r>
            <a:r>
              <a:rPr lang="it-IT" b="1">
                <a:latin typeface="Calibri" pitchFamily="34" charset="0"/>
              </a:rPr>
              <a:t>attrezzature di protezione individuale</a:t>
            </a:r>
            <a:r>
              <a:rPr lang="it-IT">
                <a:latin typeface="Calibri" pitchFamily="34" charset="0"/>
              </a:rPr>
              <a:t>;</a:t>
            </a:r>
          </a:p>
          <a:p>
            <a:r>
              <a:rPr lang="it-IT">
                <a:latin typeface="Calibri" pitchFamily="34" charset="0"/>
              </a:rPr>
              <a:t>elenco delle </a:t>
            </a:r>
            <a:r>
              <a:rPr lang="it-IT" b="1">
                <a:latin typeface="Calibri" pitchFamily="34" charset="0"/>
              </a:rPr>
              <a:t>attività</a:t>
            </a:r>
            <a:r>
              <a:rPr lang="it-IT">
                <a:latin typeface="Calibri" pitchFamily="34" charset="0"/>
              </a:rPr>
              <a:t> e dei </a:t>
            </a:r>
            <a:r>
              <a:rPr lang="it-IT" b="1">
                <a:latin typeface="Calibri" pitchFamily="34" charset="0"/>
              </a:rPr>
              <a:t>settori di attività</a:t>
            </a:r>
            <a:r>
              <a:rPr lang="it-IT">
                <a:latin typeface="Calibri" pitchFamily="34" charset="0"/>
              </a:rPr>
              <a:t> per i quali può rendersi necessario mettere a disposizione attrezzature di protezione individuale;</a:t>
            </a:r>
          </a:p>
          <a:p>
            <a:r>
              <a:rPr lang="it-IT">
                <a:latin typeface="Calibri" pitchFamily="34" charset="0"/>
              </a:rPr>
              <a:t>indicazioni per la </a:t>
            </a:r>
            <a:r>
              <a:rPr lang="it-IT" b="1">
                <a:latin typeface="Calibri" pitchFamily="34" charset="0"/>
              </a:rPr>
              <a:t>valutazione</a:t>
            </a:r>
            <a:r>
              <a:rPr lang="it-IT">
                <a:latin typeface="Calibri" pitchFamily="34" charset="0"/>
              </a:rPr>
              <a:t> dei dispositivi di protezione individuale.</a:t>
            </a:r>
          </a:p>
          <a:p>
            <a:r>
              <a:rPr lang="it-IT">
                <a:latin typeface="Calibri" pitchFamily="34" charset="0"/>
              </a:rPr>
              <a:t>La scelta della tipologia del DPI deve comunque essere effettuata in funzione dell’entità del rischio, della frequenza dell’esposizione al rischio, delle caratteristiche del posto di lavoro di ciascun lavoratore, delle prestazioni del DPI stesso.</a:t>
            </a:r>
          </a:p>
        </p:txBody>
      </p:sp>
      <p:pic>
        <p:nvPicPr>
          <p:cNvPr id="22531" name="Picture 2"/>
          <p:cNvPicPr>
            <a:picLocks noChangeAspect="1" noChangeArrowheads="1"/>
          </p:cNvPicPr>
          <p:nvPr/>
        </p:nvPicPr>
        <p:blipFill>
          <a:blip r:embed="rId2" cstate="print"/>
          <a:srcRect/>
          <a:stretch>
            <a:fillRect/>
          </a:stretch>
        </p:blipFill>
        <p:spPr bwMode="auto">
          <a:xfrm>
            <a:off x="1331913" y="4652963"/>
            <a:ext cx="6118225" cy="1422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ttangolo 1"/>
          <p:cNvSpPr>
            <a:spLocks noChangeArrowheads="1"/>
          </p:cNvSpPr>
          <p:nvPr/>
        </p:nvSpPr>
        <p:spPr bwMode="auto">
          <a:xfrm>
            <a:off x="107950" y="188913"/>
            <a:ext cx="8928100" cy="368300"/>
          </a:xfrm>
          <a:prstGeom prst="rect">
            <a:avLst/>
          </a:prstGeom>
          <a:noFill/>
          <a:ln w="9525">
            <a:noFill/>
            <a:miter lim="800000"/>
            <a:headEnd/>
            <a:tailEnd/>
          </a:ln>
        </p:spPr>
        <p:txBody>
          <a:bodyPr>
            <a:spAutoFit/>
          </a:bodyPr>
          <a:lstStyle/>
          <a:p>
            <a:r>
              <a:rPr lang="it-IT">
                <a:latin typeface="Calibri" pitchFamily="34" charset="0"/>
              </a:rPr>
              <a:t>Ma come devono essere utilizzati i dispositivi di protezione individuale?</a:t>
            </a:r>
          </a:p>
        </p:txBody>
      </p:sp>
      <p:sp>
        <p:nvSpPr>
          <p:cNvPr id="23555" name="Rettangolo 2"/>
          <p:cNvSpPr>
            <a:spLocks noChangeArrowheads="1"/>
          </p:cNvSpPr>
          <p:nvPr/>
        </p:nvSpPr>
        <p:spPr bwMode="auto">
          <a:xfrm>
            <a:off x="179388" y="1773238"/>
            <a:ext cx="8856662" cy="2584450"/>
          </a:xfrm>
          <a:prstGeom prst="rect">
            <a:avLst/>
          </a:prstGeom>
          <a:noFill/>
          <a:ln w="9525">
            <a:noFill/>
            <a:miter lim="800000"/>
            <a:headEnd/>
            <a:tailEnd/>
          </a:ln>
        </p:spPr>
        <p:txBody>
          <a:bodyPr>
            <a:spAutoFit/>
          </a:bodyPr>
          <a:lstStyle/>
          <a:p>
            <a:r>
              <a:rPr lang="it-IT">
                <a:latin typeface="Calibri" pitchFamily="34" charset="0"/>
              </a:rPr>
              <a:t>I lavoratori devono </a:t>
            </a:r>
            <a:r>
              <a:rPr lang="it-IT" b="1">
                <a:latin typeface="Calibri" pitchFamily="34" charset="0"/>
              </a:rPr>
              <a:t>utilizzare i DPI in conformità alle istruzioni e all’addestramento ricevuto</a:t>
            </a:r>
            <a:r>
              <a:rPr lang="it-IT">
                <a:latin typeface="Calibri" pitchFamily="34" charset="0"/>
              </a:rPr>
              <a:t>; devono inoltre essere informati sui rischi dai quali sono protetti usando i DPI.</a:t>
            </a:r>
            <a:br>
              <a:rPr lang="it-IT">
                <a:latin typeface="Calibri" pitchFamily="34" charset="0"/>
              </a:rPr>
            </a:br>
            <a:r>
              <a:rPr lang="it-IT">
                <a:latin typeface="Calibri" pitchFamily="34" charset="0"/>
              </a:rPr>
              <a:t>I lavoratori devono </a:t>
            </a:r>
            <a:r>
              <a:rPr lang="it-IT" b="1">
                <a:latin typeface="Calibri" pitchFamily="34" charset="0"/>
              </a:rPr>
              <a:t>prendersi cura dei DPI e non apportarvi modifiche</a:t>
            </a:r>
            <a:r>
              <a:rPr lang="it-IT">
                <a:latin typeface="Calibri" pitchFamily="34" charset="0"/>
              </a:rPr>
              <a:t>.</a:t>
            </a:r>
            <a:br>
              <a:rPr lang="it-IT">
                <a:latin typeface="Calibri" pitchFamily="34" charset="0"/>
              </a:rPr>
            </a:br>
            <a:r>
              <a:rPr lang="it-IT">
                <a:latin typeface="Calibri" pitchFamily="34" charset="0"/>
              </a:rPr>
              <a:t>I DPI sono generalmente </a:t>
            </a:r>
            <a:r>
              <a:rPr lang="it-IT" b="1">
                <a:latin typeface="Calibri" pitchFamily="34" charset="0"/>
              </a:rPr>
              <a:t>ad uso personale, salvo casi particolari</a:t>
            </a:r>
            <a:r>
              <a:rPr lang="it-IT">
                <a:latin typeface="Calibri" pitchFamily="34" charset="0"/>
              </a:rPr>
              <a:t> in cui, comunque, il datore di lavoro deve garantire il mantenimento dei requisiti minimi d’igiene del dispositivo.</a:t>
            </a:r>
            <a:br>
              <a:rPr lang="it-IT">
                <a:latin typeface="Calibri" pitchFamily="34" charset="0"/>
              </a:rPr>
            </a:br>
            <a:r>
              <a:rPr lang="it-IT">
                <a:latin typeface="Calibri" pitchFamily="34" charset="0"/>
              </a:rPr>
              <a:t>I lavoratori, </a:t>
            </a:r>
            <a:r>
              <a:rPr lang="it-IT" b="1">
                <a:latin typeface="Calibri" pitchFamily="34" charset="0"/>
              </a:rPr>
              <a:t>al termine dell’utilizzo, i DPI devono essere riconsegnati</a:t>
            </a:r>
            <a:r>
              <a:rPr lang="it-IT">
                <a:latin typeface="Calibri" pitchFamily="34" charset="0"/>
              </a:rPr>
              <a:t> secondo le procedure aziendali stabilite dal datore di lavoro.</a:t>
            </a:r>
            <a:br>
              <a:rPr lang="it-IT">
                <a:latin typeface="Calibri" pitchFamily="34" charset="0"/>
              </a:rPr>
            </a:br>
            <a:r>
              <a:rPr lang="it-IT">
                <a:latin typeface="Calibri" pitchFamily="34" charset="0"/>
              </a:rPr>
              <a:t>I lavoratori sono sempre tenuti a </a:t>
            </a:r>
            <a:r>
              <a:rPr lang="it-IT" b="1">
                <a:latin typeface="Calibri" pitchFamily="34" charset="0"/>
              </a:rPr>
              <a:t>segnalare al datore di lavoro o al preposto eventuali difetti</a:t>
            </a:r>
            <a:r>
              <a:rPr lang="it-IT">
                <a:latin typeface="Calibri" pitchFamily="34" charset="0"/>
              </a:rPr>
              <a:t> o inconvenienti riscontrati nei DPI messi a loro disposizione.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tangolo 1"/>
          <p:cNvSpPr>
            <a:spLocks noChangeArrowheads="1"/>
          </p:cNvSpPr>
          <p:nvPr/>
        </p:nvSpPr>
        <p:spPr bwMode="auto">
          <a:xfrm>
            <a:off x="179388" y="188913"/>
            <a:ext cx="8856662" cy="4246562"/>
          </a:xfrm>
          <a:prstGeom prst="rect">
            <a:avLst/>
          </a:prstGeom>
          <a:noFill/>
          <a:ln w="9525">
            <a:noFill/>
            <a:miter lim="800000"/>
            <a:headEnd/>
            <a:tailEnd/>
          </a:ln>
        </p:spPr>
        <p:txBody>
          <a:bodyPr>
            <a:spAutoFit/>
          </a:bodyPr>
          <a:lstStyle/>
          <a:p>
            <a:r>
              <a:rPr lang="it-IT">
                <a:latin typeface="Calibri" pitchFamily="34" charset="0"/>
              </a:rPr>
              <a:t>Il datore di lavoro deve </a:t>
            </a:r>
            <a:r>
              <a:rPr lang="it-IT" b="1">
                <a:latin typeface="Calibri" pitchFamily="34" charset="0"/>
              </a:rPr>
              <a:t>fornire ai lavoratori dispositivi di protezione individuale quando i rischi non possono essere evitati o sufficientemente limitati</a:t>
            </a:r>
            <a:r>
              <a:rPr lang="it-IT">
                <a:latin typeface="Calibri" pitchFamily="34" charset="0"/>
              </a:rPr>
              <a:t> con misure di prevenzione, metodi di organizzazione del lavoro, mezzi tecnici di protezione collettiva.</a:t>
            </a:r>
            <a:br>
              <a:rPr lang="it-IT">
                <a:latin typeface="Calibri" pitchFamily="34" charset="0"/>
              </a:rPr>
            </a:br>
            <a:r>
              <a:rPr lang="it-IT">
                <a:latin typeface="Calibri" pitchFamily="34" charset="0"/>
              </a:rPr>
              <a:t>Il datore di lavoro deve:</a:t>
            </a:r>
          </a:p>
          <a:p>
            <a:r>
              <a:rPr lang="it-IT">
                <a:latin typeface="Calibri" pitchFamily="34" charset="0"/>
              </a:rPr>
              <a:t>individuare e valutare le caratteristiche dei dispositivi necessari, tenendo in considerazione anche eventuali rischi aggiuntivi apportati dall’uso dei DPI;</a:t>
            </a:r>
          </a:p>
          <a:p>
            <a:r>
              <a:rPr lang="it-IT">
                <a:latin typeface="Calibri" pitchFamily="34" charset="0"/>
              </a:rPr>
              <a:t>individuare e valutare le condizioni in cui i dispositivi devono essere utilizzati, in funzione del tipo e dell’entità del rischio, della frequenza di esposizione, delle caratteristiche del posto di lavoro e del dispositivo scelto;</a:t>
            </a:r>
          </a:p>
          <a:p>
            <a:r>
              <a:rPr lang="it-IT">
                <a:latin typeface="Calibri" pitchFamily="34" charset="0"/>
              </a:rPr>
              <a:t>fornire ai lavoratori i dispositivi di protezione, informarli e formarli sul loro uso corretto, con uno specifico addestramento per i DPI di terza categoria o per quelli di protezione dell’udito;</a:t>
            </a:r>
          </a:p>
          <a:p>
            <a:r>
              <a:rPr lang="it-IT">
                <a:latin typeface="Calibri" pitchFamily="34" charset="0"/>
              </a:rPr>
              <a:t>assicurarsi che siano utilizzati solo per gli usi previsti dal fabbricante.</a:t>
            </a:r>
          </a:p>
          <a:p>
            <a:r>
              <a:rPr lang="it-IT">
                <a:latin typeface="Calibri" pitchFamily="34" charset="0"/>
              </a:rPr>
              <a:t/>
            </a:r>
            <a:br>
              <a:rPr lang="it-IT">
                <a:latin typeface="Calibri" pitchFamily="34" charset="0"/>
              </a:rPr>
            </a:br>
            <a:r>
              <a:rPr lang="it-IT">
                <a:latin typeface="Calibri" pitchFamily="34" charset="0"/>
              </a:rPr>
              <a:t>I DPI devono essere mantenuti in efficienza, riparati se possibile o sostituiti quando necessario.</a:t>
            </a:r>
          </a:p>
        </p:txBody>
      </p:sp>
      <p:pic>
        <p:nvPicPr>
          <p:cNvPr id="24579" name="Picture 2"/>
          <p:cNvPicPr>
            <a:picLocks noChangeAspect="1" noChangeArrowheads="1"/>
          </p:cNvPicPr>
          <p:nvPr/>
        </p:nvPicPr>
        <p:blipFill>
          <a:blip r:embed="rId2" cstate="print"/>
          <a:srcRect/>
          <a:stretch>
            <a:fillRect/>
          </a:stretch>
        </p:blipFill>
        <p:spPr bwMode="auto">
          <a:xfrm>
            <a:off x="4284663" y="4221163"/>
            <a:ext cx="2540000" cy="254793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ttangolo 1"/>
          <p:cNvSpPr>
            <a:spLocks noChangeArrowheads="1"/>
          </p:cNvSpPr>
          <p:nvPr/>
        </p:nvSpPr>
        <p:spPr bwMode="auto">
          <a:xfrm>
            <a:off x="107950" y="260350"/>
            <a:ext cx="8928100" cy="3970338"/>
          </a:xfrm>
          <a:prstGeom prst="rect">
            <a:avLst/>
          </a:prstGeom>
          <a:noFill/>
          <a:ln w="9525">
            <a:noFill/>
            <a:miter lim="800000"/>
            <a:headEnd/>
            <a:tailEnd/>
          </a:ln>
        </p:spPr>
        <p:txBody>
          <a:bodyPr>
            <a:spAutoFit/>
          </a:bodyPr>
          <a:lstStyle/>
          <a:p>
            <a:r>
              <a:rPr lang="it-IT">
                <a:latin typeface="Calibri" pitchFamily="34" charset="0"/>
              </a:rPr>
              <a:t>Prendiamo infine in esame la </a:t>
            </a:r>
            <a:r>
              <a:rPr lang="it-IT" b="1">
                <a:latin typeface="Calibri" pitchFamily="34" charset="0"/>
              </a:rPr>
              <a:t>segnaletica di sicurezza</a:t>
            </a:r>
            <a:r>
              <a:rPr lang="it-IT">
                <a:latin typeface="Calibri" pitchFamily="34" charset="0"/>
              </a:rPr>
              <a:t>.</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La segnaletica di sicurezza è quella che, riferita ad un oggetto, un’attività o una determinata situazione, </a:t>
            </a:r>
            <a:r>
              <a:rPr lang="it-IT" b="1">
                <a:latin typeface="Calibri" pitchFamily="34" charset="0"/>
              </a:rPr>
              <a:t>fornisce un’indicazione o una prescrizione concernente la sicurezza o la salute sul luogo di lavoro</a:t>
            </a:r>
            <a:r>
              <a:rPr lang="it-IT">
                <a:latin typeface="Calibri" pitchFamily="34" charset="0"/>
              </a:rPr>
              <a:t>. A seconda dei casi possono essere utilizzati un cartello, un colore, un segnale luminoso o acustico, una comunicazione verbale o un segnale gestuale.</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La segnaletica di sicurezza è essenziale ogni qualvolta sia necessario comunicare la presenza di situazioni di rischio; deve essere perciò efficace e tale aspetto non deve essere compromesso dalla presenza di segnali di disturbo che inducano incertezza nei destinatari.</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Le disposizioni in merito alla segnaletica di sicurezza sono indicate nel Titolo V del Decreto; la tipologia di cartelli e le modalità di segnalazione sono prescritti negli allegati da XXIV a XXXII del D. Lgs. 81/2008.</a:t>
            </a:r>
          </a:p>
        </p:txBody>
      </p:sp>
      <p:pic>
        <p:nvPicPr>
          <p:cNvPr id="25603" name="Picture 2"/>
          <p:cNvPicPr>
            <a:picLocks noChangeAspect="1" noChangeArrowheads="1"/>
          </p:cNvPicPr>
          <p:nvPr/>
        </p:nvPicPr>
        <p:blipFill>
          <a:blip r:embed="rId2" cstate="print"/>
          <a:srcRect/>
          <a:stretch>
            <a:fillRect/>
          </a:stretch>
        </p:blipFill>
        <p:spPr bwMode="auto">
          <a:xfrm>
            <a:off x="3924300" y="4005263"/>
            <a:ext cx="2773363" cy="2781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ttangolo 1"/>
          <p:cNvSpPr>
            <a:spLocks noChangeArrowheads="1"/>
          </p:cNvSpPr>
          <p:nvPr/>
        </p:nvSpPr>
        <p:spPr bwMode="auto">
          <a:xfrm>
            <a:off x="107950" y="115888"/>
            <a:ext cx="8856663" cy="647700"/>
          </a:xfrm>
          <a:prstGeom prst="rect">
            <a:avLst/>
          </a:prstGeom>
          <a:noFill/>
          <a:ln w="9525">
            <a:noFill/>
            <a:miter lim="800000"/>
            <a:headEnd/>
            <a:tailEnd/>
          </a:ln>
        </p:spPr>
        <p:txBody>
          <a:bodyPr>
            <a:spAutoFit/>
          </a:bodyPr>
          <a:lstStyle/>
          <a:p>
            <a:r>
              <a:rPr lang="it-IT">
                <a:latin typeface="Calibri" pitchFamily="34" charset="0"/>
              </a:rPr>
              <a:t>Vediamo in dettaglio quali caratteristiche deve avere la segnaletica di sicurezza.</a:t>
            </a:r>
            <a:br>
              <a:rPr lang="it-IT">
                <a:latin typeface="Calibri" pitchFamily="34" charset="0"/>
              </a:rPr>
            </a:br>
            <a:endParaRPr lang="it-IT">
              <a:latin typeface="Calibri" pitchFamily="34" charset="0"/>
            </a:endParaRPr>
          </a:p>
        </p:txBody>
      </p:sp>
      <p:sp>
        <p:nvSpPr>
          <p:cNvPr id="26627" name="Rettangolo 2"/>
          <p:cNvSpPr>
            <a:spLocks noChangeArrowheads="1"/>
          </p:cNvSpPr>
          <p:nvPr/>
        </p:nvSpPr>
        <p:spPr bwMode="auto">
          <a:xfrm>
            <a:off x="287338" y="981075"/>
            <a:ext cx="8856662" cy="4278313"/>
          </a:xfrm>
          <a:prstGeom prst="rect">
            <a:avLst/>
          </a:prstGeom>
          <a:noFill/>
          <a:ln w="9525">
            <a:noFill/>
            <a:miter lim="800000"/>
            <a:headEnd/>
            <a:tailEnd/>
          </a:ln>
        </p:spPr>
        <p:txBody>
          <a:bodyPr>
            <a:spAutoFit/>
          </a:bodyPr>
          <a:lstStyle/>
          <a:p>
            <a:r>
              <a:rPr lang="it-IT" sz="1600" b="1">
                <a:latin typeface="Calibri" pitchFamily="34" charset="0"/>
              </a:rPr>
              <a:t>Cartello</a:t>
            </a:r>
            <a:r>
              <a:rPr lang="it-IT" sz="1600">
                <a:latin typeface="Calibri" pitchFamily="34" charset="0"/>
              </a:rPr>
              <a:t> </a:t>
            </a:r>
            <a:br>
              <a:rPr lang="it-IT" sz="1600">
                <a:latin typeface="Calibri" pitchFamily="34" charset="0"/>
              </a:rPr>
            </a:br>
            <a:r>
              <a:rPr lang="it-IT" sz="1600">
                <a:latin typeface="Calibri" pitchFamily="34" charset="0"/>
              </a:rPr>
              <a:t/>
            </a:r>
            <a:br>
              <a:rPr lang="it-IT" sz="1600">
                <a:latin typeface="Calibri" pitchFamily="34" charset="0"/>
              </a:rPr>
            </a:br>
            <a:r>
              <a:rPr lang="it-IT" sz="1600">
                <a:latin typeface="Calibri" pitchFamily="34" charset="0"/>
              </a:rPr>
              <a:t>I cartelli sono caratterizzati da forme geometriche e colori che individuano determinati comportamenti da adottare:</a:t>
            </a:r>
          </a:p>
          <a:p>
            <a:r>
              <a:rPr lang="it-IT" sz="1600">
                <a:latin typeface="Calibri" pitchFamily="34" charset="0"/>
              </a:rPr>
              <a:t>cartelli di </a:t>
            </a:r>
            <a:r>
              <a:rPr lang="it-IT" sz="1600" b="1">
                <a:latin typeface="Calibri" pitchFamily="34" charset="0"/>
              </a:rPr>
              <a:t>divieto</a:t>
            </a:r>
            <a:r>
              <a:rPr lang="it-IT" sz="1600">
                <a:latin typeface="Calibri" pitchFamily="34" charset="0"/>
              </a:rPr>
              <a:t>: forma rotonda, pittogramma nero su fondo bianco, bordo e banda rossi;</a:t>
            </a:r>
          </a:p>
          <a:p>
            <a:r>
              <a:rPr lang="it-IT" sz="1600">
                <a:latin typeface="Calibri" pitchFamily="34" charset="0"/>
              </a:rPr>
              <a:t>cartelli di </a:t>
            </a:r>
            <a:r>
              <a:rPr lang="it-IT" sz="1600" b="1">
                <a:latin typeface="Calibri" pitchFamily="34" charset="0"/>
              </a:rPr>
              <a:t>avvertimento</a:t>
            </a:r>
            <a:r>
              <a:rPr lang="it-IT" sz="1600">
                <a:latin typeface="Calibri" pitchFamily="34" charset="0"/>
              </a:rPr>
              <a:t>: forma triangolare, pittogramma nero su fondo giallo, bordo nero;</a:t>
            </a:r>
          </a:p>
          <a:p>
            <a:r>
              <a:rPr lang="it-IT" sz="1600">
                <a:latin typeface="Calibri" pitchFamily="34" charset="0"/>
              </a:rPr>
              <a:t>cartelli di </a:t>
            </a:r>
            <a:r>
              <a:rPr lang="it-IT" sz="1600" b="1">
                <a:latin typeface="Calibri" pitchFamily="34" charset="0"/>
              </a:rPr>
              <a:t>prescrizione</a:t>
            </a:r>
            <a:r>
              <a:rPr lang="it-IT" sz="1600">
                <a:latin typeface="Calibri" pitchFamily="34" charset="0"/>
              </a:rPr>
              <a:t>: forma rotonda, pittogramma bianco su fondo azzurro;</a:t>
            </a:r>
          </a:p>
          <a:p>
            <a:r>
              <a:rPr lang="it-IT" sz="1600">
                <a:latin typeface="Calibri" pitchFamily="34" charset="0"/>
              </a:rPr>
              <a:t>cartelli di </a:t>
            </a:r>
            <a:r>
              <a:rPr lang="it-IT" sz="1600" b="1">
                <a:latin typeface="Calibri" pitchFamily="34" charset="0"/>
              </a:rPr>
              <a:t>salvataggio</a:t>
            </a:r>
            <a:r>
              <a:rPr lang="it-IT" sz="1600">
                <a:latin typeface="Calibri" pitchFamily="34" charset="0"/>
              </a:rPr>
              <a:t>: forma quadrata o rettangolare, pittogramma bianco su fondo verde;</a:t>
            </a:r>
          </a:p>
          <a:p>
            <a:r>
              <a:rPr lang="it-IT" sz="1600">
                <a:latin typeface="Calibri" pitchFamily="34" charset="0"/>
              </a:rPr>
              <a:t>cartelli </a:t>
            </a:r>
            <a:r>
              <a:rPr lang="it-IT" sz="1600" b="1">
                <a:latin typeface="Calibri" pitchFamily="34" charset="0"/>
              </a:rPr>
              <a:t>antincendio</a:t>
            </a:r>
            <a:r>
              <a:rPr lang="it-IT" sz="1600">
                <a:latin typeface="Calibri" pitchFamily="34" charset="0"/>
              </a:rPr>
              <a:t>: forma quadrata o rettangolare, pittogramma bianco su fondo rosso.</a:t>
            </a:r>
          </a:p>
          <a:p>
            <a:r>
              <a:rPr lang="it-IT" sz="1600">
                <a:latin typeface="Calibri" pitchFamily="34" charset="0"/>
              </a:rPr>
              <a:t/>
            </a:r>
            <a:br>
              <a:rPr lang="it-IT" sz="1600">
                <a:latin typeface="Calibri" pitchFamily="34" charset="0"/>
              </a:rPr>
            </a:br>
            <a:r>
              <a:rPr lang="it-IT" sz="1600" b="1">
                <a:latin typeface="Calibri" pitchFamily="34" charset="0"/>
              </a:rPr>
              <a:t>Colore</a:t>
            </a:r>
            <a:r>
              <a:rPr lang="it-IT" sz="1600">
                <a:latin typeface="Calibri" pitchFamily="34" charset="0"/>
              </a:rPr>
              <a:t> </a:t>
            </a:r>
            <a:br>
              <a:rPr lang="it-IT" sz="1600">
                <a:latin typeface="Calibri" pitchFamily="34" charset="0"/>
              </a:rPr>
            </a:br>
            <a:r>
              <a:rPr lang="it-IT" sz="1600">
                <a:latin typeface="Calibri" pitchFamily="34" charset="0"/>
              </a:rPr>
              <a:t/>
            </a:r>
            <a:br>
              <a:rPr lang="it-IT" sz="1600">
                <a:latin typeface="Calibri" pitchFamily="34" charset="0"/>
              </a:rPr>
            </a:br>
            <a:r>
              <a:rPr lang="it-IT" sz="1600">
                <a:latin typeface="Calibri" pitchFamily="34" charset="0"/>
              </a:rPr>
              <a:t>I colori utilizzati nella segnaletica di sicurezza sono:</a:t>
            </a:r>
          </a:p>
          <a:p>
            <a:r>
              <a:rPr lang="it-IT" sz="1600" b="1">
                <a:latin typeface="Calibri" pitchFamily="34" charset="0"/>
              </a:rPr>
              <a:t>rosso</a:t>
            </a:r>
            <a:r>
              <a:rPr lang="it-IT" sz="1600">
                <a:latin typeface="Calibri" pitchFamily="34" charset="0"/>
              </a:rPr>
              <a:t>: indica un divieto, un pericolo, un obbligo di arresto, un’attrezzatura di emergenza;</a:t>
            </a:r>
          </a:p>
          <a:p>
            <a:r>
              <a:rPr lang="it-IT" sz="1600" b="1">
                <a:latin typeface="Calibri" pitchFamily="34" charset="0"/>
              </a:rPr>
              <a:t>giallo/arancione</a:t>
            </a:r>
            <a:r>
              <a:rPr lang="it-IT" sz="1600">
                <a:latin typeface="Calibri" pitchFamily="34" charset="0"/>
              </a:rPr>
              <a:t>: indica un avvertimento;</a:t>
            </a:r>
          </a:p>
          <a:p>
            <a:r>
              <a:rPr lang="it-IT" sz="1600" b="1">
                <a:latin typeface="Calibri" pitchFamily="34" charset="0"/>
              </a:rPr>
              <a:t>azzurro</a:t>
            </a:r>
            <a:r>
              <a:rPr lang="it-IT" sz="1600">
                <a:latin typeface="Calibri" pitchFamily="34" charset="0"/>
              </a:rPr>
              <a:t>: indica una prescrizione di comportamento o d’uso;</a:t>
            </a:r>
          </a:p>
          <a:p>
            <a:r>
              <a:rPr lang="it-IT" sz="1600" b="1">
                <a:latin typeface="Calibri" pitchFamily="34" charset="0"/>
              </a:rPr>
              <a:t>verde</a:t>
            </a:r>
            <a:r>
              <a:rPr lang="it-IT" sz="1600">
                <a:latin typeface="Calibri" pitchFamily="34" charset="0"/>
              </a:rPr>
              <a:t>: indica il salvataggio o il soccorso.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tangolo 1"/>
          <p:cNvSpPr>
            <a:spLocks noChangeArrowheads="1"/>
          </p:cNvSpPr>
          <p:nvPr/>
        </p:nvSpPr>
        <p:spPr bwMode="auto">
          <a:xfrm>
            <a:off x="179388" y="188913"/>
            <a:ext cx="8856662" cy="5016500"/>
          </a:xfrm>
          <a:prstGeom prst="rect">
            <a:avLst/>
          </a:prstGeom>
          <a:noFill/>
          <a:ln w="9525">
            <a:noFill/>
            <a:miter lim="800000"/>
            <a:headEnd/>
            <a:tailEnd/>
          </a:ln>
        </p:spPr>
        <p:txBody>
          <a:bodyPr>
            <a:spAutoFit/>
          </a:bodyPr>
          <a:lstStyle/>
          <a:p>
            <a:r>
              <a:rPr lang="it-IT" sz="1600" b="1">
                <a:latin typeface="Calibri" pitchFamily="34" charset="0"/>
              </a:rPr>
              <a:t>Segnale luminoso</a:t>
            </a:r>
            <a:r>
              <a:rPr lang="it-IT" sz="1600">
                <a:latin typeface="Calibri" pitchFamily="34" charset="0"/>
              </a:rPr>
              <a:t> </a:t>
            </a:r>
            <a:br>
              <a:rPr lang="it-IT" sz="1600">
                <a:latin typeface="Calibri" pitchFamily="34" charset="0"/>
              </a:rPr>
            </a:br>
            <a:r>
              <a:rPr lang="it-IT" sz="1600">
                <a:latin typeface="Calibri" pitchFamily="34" charset="0"/>
              </a:rPr>
              <a:t/>
            </a:r>
            <a:br>
              <a:rPr lang="it-IT" sz="1600">
                <a:latin typeface="Calibri" pitchFamily="34" charset="0"/>
              </a:rPr>
            </a:br>
            <a:r>
              <a:rPr lang="it-IT" sz="1600">
                <a:latin typeface="Calibri" pitchFamily="34" charset="0"/>
              </a:rPr>
              <a:t>Il segnale luminoso deve emettere una </a:t>
            </a:r>
            <a:r>
              <a:rPr lang="it-IT" sz="1600" b="1">
                <a:latin typeface="Calibri" pitchFamily="34" charset="0"/>
              </a:rPr>
              <a:t>luce adeguatamente contrastante con l’ambiente circostante, di tipo continuo o intermittente</a:t>
            </a:r>
            <a:r>
              <a:rPr lang="it-IT" sz="1600">
                <a:latin typeface="Calibri" pitchFamily="34" charset="0"/>
              </a:rPr>
              <a:t> a seconda del livello del pericolo o dell’urgenza dell'intervento.</a:t>
            </a:r>
            <a:br>
              <a:rPr lang="it-IT" sz="1600">
                <a:latin typeface="Calibri" pitchFamily="34" charset="0"/>
              </a:rPr>
            </a:br>
            <a:r>
              <a:rPr lang="it-IT" sz="1600">
                <a:latin typeface="Calibri" pitchFamily="34" charset="0"/>
              </a:rPr>
              <a:t/>
            </a:r>
            <a:br>
              <a:rPr lang="it-IT" sz="1600">
                <a:latin typeface="Calibri" pitchFamily="34" charset="0"/>
              </a:rPr>
            </a:br>
            <a:r>
              <a:rPr lang="it-IT" sz="1600" b="1">
                <a:latin typeface="Calibri" pitchFamily="34" charset="0"/>
              </a:rPr>
              <a:t>Segnale acustico</a:t>
            </a:r>
            <a:r>
              <a:rPr lang="it-IT" sz="1600">
                <a:latin typeface="Calibri" pitchFamily="34" charset="0"/>
              </a:rPr>
              <a:t> </a:t>
            </a:r>
            <a:br>
              <a:rPr lang="it-IT" sz="1600">
                <a:latin typeface="Calibri" pitchFamily="34" charset="0"/>
              </a:rPr>
            </a:br>
            <a:r>
              <a:rPr lang="it-IT" sz="1600">
                <a:latin typeface="Calibri" pitchFamily="34" charset="0"/>
              </a:rPr>
              <a:t/>
            </a:r>
            <a:br>
              <a:rPr lang="it-IT" sz="1600">
                <a:latin typeface="Calibri" pitchFamily="34" charset="0"/>
              </a:rPr>
            </a:br>
            <a:r>
              <a:rPr lang="it-IT" sz="1600">
                <a:latin typeface="Calibri" pitchFamily="34" charset="0"/>
              </a:rPr>
              <a:t>Il segnale acustico deve garantire un </a:t>
            </a:r>
            <a:r>
              <a:rPr lang="it-IT" sz="1600" b="1">
                <a:latin typeface="Calibri" pitchFamily="34" charset="0"/>
              </a:rPr>
              <a:t>livello sonoro nettamente superiore al rumore di fondo</a:t>
            </a:r>
            <a:r>
              <a:rPr lang="it-IT" sz="1600">
                <a:latin typeface="Calibri" pitchFamily="34" charset="0"/>
              </a:rPr>
              <a:t>, in modo da essere udibile e facilmente riconoscibile.</a:t>
            </a:r>
            <a:br>
              <a:rPr lang="it-IT" sz="1600">
                <a:latin typeface="Calibri" pitchFamily="34" charset="0"/>
              </a:rPr>
            </a:br>
            <a:r>
              <a:rPr lang="it-IT" sz="1600">
                <a:latin typeface="Calibri" pitchFamily="34" charset="0"/>
              </a:rPr>
              <a:t/>
            </a:r>
            <a:br>
              <a:rPr lang="it-IT" sz="1600">
                <a:latin typeface="Calibri" pitchFamily="34" charset="0"/>
              </a:rPr>
            </a:br>
            <a:r>
              <a:rPr lang="it-IT" sz="1600" b="1">
                <a:latin typeface="Calibri" pitchFamily="34" charset="0"/>
              </a:rPr>
              <a:t>Comunicazione verbale</a:t>
            </a:r>
            <a:r>
              <a:rPr lang="it-IT" sz="1600">
                <a:latin typeface="Calibri" pitchFamily="34" charset="0"/>
              </a:rPr>
              <a:t> </a:t>
            </a:r>
            <a:br>
              <a:rPr lang="it-IT" sz="1600">
                <a:latin typeface="Calibri" pitchFamily="34" charset="0"/>
              </a:rPr>
            </a:br>
            <a:r>
              <a:rPr lang="it-IT" sz="1600">
                <a:latin typeface="Calibri" pitchFamily="34" charset="0"/>
              </a:rPr>
              <a:t/>
            </a:r>
            <a:br>
              <a:rPr lang="it-IT" sz="1600">
                <a:latin typeface="Calibri" pitchFamily="34" charset="0"/>
              </a:rPr>
            </a:br>
            <a:r>
              <a:rPr lang="it-IT" sz="1600">
                <a:latin typeface="Calibri" pitchFamily="34" charset="0"/>
              </a:rPr>
              <a:t>La comunicazione verbale deve essere </a:t>
            </a:r>
            <a:r>
              <a:rPr lang="it-IT" sz="1600" b="1">
                <a:latin typeface="Calibri" pitchFamily="34" charset="0"/>
              </a:rPr>
              <a:t>breve, semplice e chiara</a:t>
            </a:r>
            <a:r>
              <a:rPr lang="it-IT" sz="1600">
                <a:latin typeface="Calibri" pitchFamily="34" charset="0"/>
              </a:rPr>
              <a:t>, fare uso di parole chiave (“via”, “alt”, “ferma” ecc.). Può essere </a:t>
            </a:r>
            <a:r>
              <a:rPr lang="it-IT" sz="1600" b="1">
                <a:latin typeface="Calibri" pitchFamily="34" charset="0"/>
              </a:rPr>
              <a:t>diretta</a:t>
            </a:r>
            <a:r>
              <a:rPr lang="it-IT" sz="1600">
                <a:latin typeface="Calibri" pitchFamily="34" charset="0"/>
              </a:rPr>
              <a:t> (impiego della voce umana) o </a:t>
            </a:r>
            <a:r>
              <a:rPr lang="it-IT" sz="1600" b="1">
                <a:latin typeface="Calibri" pitchFamily="34" charset="0"/>
              </a:rPr>
              <a:t>indiretta</a:t>
            </a:r>
            <a:r>
              <a:rPr lang="it-IT" sz="1600">
                <a:latin typeface="Calibri" pitchFamily="34" charset="0"/>
              </a:rPr>
              <a:t> (voce umana o sintesi vocale diffusa da un mezzo appropriato).</a:t>
            </a:r>
            <a:br>
              <a:rPr lang="it-IT" sz="1600">
                <a:latin typeface="Calibri" pitchFamily="34" charset="0"/>
              </a:rPr>
            </a:br>
            <a:r>
              <a:rPr lang="it-IT" sz="1600">
                <a:latin typeface="Calibri" pitchFamily="34" charset="0"/>
              </a:rPr>
              <a:t/>
            </a:r>
            <a:br>
              <a:rPr lang="it-IT" sz="1600">
                <a:latin typeface="Calibri" pitchFamily="34" charset="0"/>
              </a:rPr>
            </a:br>
            <a:r>
              <a:rPr lang="it-IT" sz="1600" b="1">
                <a:latin typeface="Calibri" pitchFamily="34" charset="0"/>
              </a:rPr>
              <a:t>Segnale gestuale</a:t>
            </a:r>
            <a:r>
              <a:rPr lang="it-IT" sz="1600">
                <a:latin typeface="Calibri" pitchFamily="34" charset="0"/>
              </a:rPr>
              <a:t> </a:t>
            </a:r>
            <a:br>
              <a:rPr lang="it-IT" sz="1600">
                <a:latin typeface="Calibri" pitchFamily="34" charset="0"/>
              </a:rPr>
            </a:br>
            <a:r>
              <a:rPr lang="it-IT" sz="1600">
                <a:latin typeface="Calibri" pitchFamily="34" charset="0"/>
              </a:rPr>
              <a:t/>
            </a:r>
            <a:br>
              <a:rPr lang="it-IT" sz="1600">
                <a:latin typeface="Calibri" pitchFamily="34" charset="0"/>
              </a:rPr>
            </a:br>
            <a:r>
              <a:rPr lang="it-IT" sz="1600">
                <a:latin typeface="Calibri" pitchFamily="34" charset="0"/>
              </a:rPr>
              <a:t>Il segnale gestuale deve essere </a:t>
            </a:r>
            <a:r>
              <a:rPr lang="it-IT" sz="1600" b="1">
                <a:latin typeface="Calibri" pitchFamily="34" charset="0"/>
              </a:rPr>
              <a:t>preciso, semplice, ampio, facile</a:t>
            </a:r>
            <a:r>
              <a:rPr lang="it-IT" sz="1600">
                <a:latin typeface="Calibri" pitchFamily="34" charset="0"/>
              </a:rPr>
              <a:t> da eseguire e da comprendere e </a:t>
            </a:r>
            <a:r>
              <a:rPr lang="it-IT" sz="1600" b="1">
                <a:latin typeface="Calibri" pitchFamily="34" charset="0"/>
              </a:rPr>
              <a:t>nettamente distinto</a:t>
            </a:r>
            <a:r>
              <a:rPr lang="it-IT" sz="1600">
                <a:latin typeface="Calibri" pitchFamily="34" charset="0"/>
              </a:rPr>
              <a:t> da un altro segnale gestuale.</a:t>
            </a:r>
          </a:p>
        </p:txBody>
      </p:sp>
      <p:pic>
        <p:nvPicPr>
          <p:cNvPr id="27651" name="Picture 2"/>
          <p:cNvPicPr>
            <a:picLocks noChangeAspect="1" noChangeArrowheads="1"/>
          </p:cNvPicPr>
          <p:nvPr/>
        </p:nvPicPr>
        <p:blipFill>
          <a:blip r:embed="rId2" cstate="print"/>
          <a:srcRect/>
          <a:stretch>
            <a:fillRect/>
          </a:stretch>
        </p:blipFill>
        <p:spPr bwMode="auto">
          <a:xfrm>
            <a:off x="4572000" y="5013325"/>
            <a:ext cx="4211638" cy="15779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ttangolo 3"/>
          <p:cNvSpPr>
            <a:spLocks noChangeArrowheads="1"/>
          </p:cNvSpPr>
          <p:nvPr/>
        </p:nvSpPr>
        <p:spPr bwMode="auto">
          <a:xfrm>
            <a:off x="179388" y="188913"/>
            <a:ext cx="8964612" cy="2862262"/>
          </a:xfrm>
          <a:prstGeom prst="rect">
            <a:avLst/>
          </a:prstGeom>
          <a:noFill/>
          <a:ln w="9525">
            <a:noFill/>
            <a:miter lim="800000"/>
            <a:headEnd/>
            <a:tailEnd/>
          </a:ln>
        </p:spPr>
        <p:txBody>
          <a:bodyPr>
            <a:spAutoFit/>
          </a:bodyPr>
          <a:lstStyle/>
          <a:p>
            <a:r>
              <a:rPr lang="it-IT">
                <a:latin typeface="Calibri" pitchFamily="34" charset="0"/>
              </a:rPr>
              <a:t>Il datore di lavoro deve fare ricorso alla segnaletica di sicurezza </a:t>
            </a:r>
            <a:r>
              <a:rPr lang="it-IT" b="1">
                <a:latin typeface="Calibri" pitchFamily="34" charset="0"/>
              </a:rPr>
              <a:t>se esistono rischi per la salute e la sicurezza nei luoghi di lavoro non altrimenti evitabili</a:t>
            </a:r>
            <a:r>
              <a:rPr lang="it-IT">
                <a:latin typeface="Calibri" pitchFamily="34" charset="0"/>
              </a:rPr>
              <a:t>.</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Nel caso di situazioni di rischio non contemplate dalle prescrizioni del Decreto, il datore di lavoro deve provvedere basandosi sulle norme di buona tecnica, sull’esperienza o sulla segnaletica tradizionale utilizzata, ad esempio, per regolare il traffico stradale o ferroviario.</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Una volta scelta e installata la segnaletica, il datore di lavoro deve </a:t>
            </a:r>
            <a:r>
              <a:rPr lang="it-IT" b="1">
                <a:latin typeface="Calibri" pitchFamily="34" charset="0"/>
              </a:rPr>
              <a:t>informare i lavoratori e il loro rappresentante per la sicurezza</a:t>
            </a:r>
            <a:r>
              <a:rPr lang="it-IT">
                <a:latin typeface="Calibri" pitchFamily="34" charset="0"/>
              </a:rPr>
              <a:t> di tutte le misure da adottare. I lavoratori devono ricevere istruzioni precise sul significato dei segnali di sicurezza installati.</a:t>
            </a:r>
          </a:p>
        </p:txBody>
      </p:sp>
      <p:pic>
        <p:nvPicPr>
          <p:cNvPr id="28675" name="Picture 3"/>
          <p:cNvPicPr>
            <a:picLocks noChangeAspect="1" noChangeArrowheads="1"/>
          </p:cNvPicPr>
          <p:nvPr/>
        </p:nvPicPr>
        <p:blipFill>
          <a:blip r:embed="rId2" cstate="print"/>
          <a:srcRect/>
          <a:stretch>
            <a:fillRect/>
          </a:stretch>
        </p:blipFill>
        <p:spPr bwMode="auto">
          <a:xfrm>
            <a:off x="4211638" y="3141663"/>
            <a:ext cx="3449637" cy="34575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ttangolo 1"/>
          <p:cNvSpPr>
            <a:spLocks noChangeArrowheads="1"/>
          </p:cNvSpPr>
          <p:nvPr/>
        </p:nvSpPr>
        <p:spPr bwMode="auto">
          <a:xfrm>
            <a:off x="179388" y="890588"/>
            <a:ext cx="8785225" cy="4522787"/>
          </a:xfrm>
          <a:prstGeom prst="rect">
            <a:avLst/>
          </a:prstGeom>
          <a:noFill/>
          <a:ln w="9525">
            <a:noFill/>
            <a:miter lim="800000"/>
            <a:headEnd/>
            <a:tailEnd/>
          </a:ln>
        </p:spPr>
        <p:txBody>
          <a:bodyPr>
            <a:spAutoFit/>
          </a:bodyPr>
          <a:lstStyle/>
          <a:p>
            <a:r>
              <a:rPr lang="it-IT">
                <a:latin typeface="Calibri" pitchFamily="34" charset="0"/>
              </a:rPr>
              <a:t>In questa sessione di studio hai acquisito le conoscenze di base sul quadro normativo in materia di salute e sicurezza sul lavoro e sui principali concetti in tema della prevenzione e protezione nei luoghi di lavoro.</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In particolare hai affrontato i seguenti temi:</a:t>
            </a:r>
          </a:p>
          <a:p>
            <a:r>
              <a:rPr lang="it-IT">
                <a:latin typeface="Calibri" pitchFamily="34" charset="0"/>
              </a:rPr>
              <a:t>Panorama normativo</a:t>
            </a:r>
          </a:p>
          <a:p>
            <a:r>
              <a:rPr lang="it-IT">
                <a:latin typeface="Calibri" pitchFamily="34" charset="0"/>
              </a:rPr>
              <a:t>Campo di applicazione del D. Lgs. 81/2008</a:t>
            </a:r>
          </a:p>
          <a:p>
            <a:r>
              <a:rPr lang="it-IT">
                <a:latin typeface="Calibri" pitchFamily="34" charset="0"/>
              </a:rPr>
              <a:t>Concetto di danno</a:t>
            </a:r>
          </a:p>
          <a:p>
            <a:r>
              <a:rPr lang="it-IT">
                <a:latin typeface="Calibri" pitchFamily="34" charset="0"/>
              </a:rPr>
              <a:t>Concetto di pericolo</a:t>
            </a:r>
          </a:p>
          <a:p>
            <a:r>
              <a:rPr lang="it-IT">
                <a:latin typeface="Calibri" pitchFamily="34" charset="0"/>
              </a:rPr>
              <a:t>Concetto di rischio</a:t>
            </a:r>
          </a:p>
          <a:p>
            <a:r>
              <a:rPr lang="it-IT">
                <a:latin typeface="Calibri" pitchFamily="34" charset="0"/>
              </a:rPr>
              <a:t>Prevenzione e protezione</a:t>
            </a:r>
          </a:p>
          <a:p>
            <a:r>
              <a:rPr lang="it-IT">
                <a:latin typeface="Calibri" pitchFamily="34" charset="0"/>
              </a:rPr>
              <a:t>Valutazione del rischio</a:t>
            </a:r>
          </a:p>
          <a:p>
            <a:r>
              <a:rPr lang="it-IT">
                <a:latin typeface="Calibri" pitchFamily="34" charset="0"/>
              </a:rPr>
              <a:t>Concetti di salute, infortunio e malattia</a:t>
            </a:r>
          </a:p>
          <a:p>
            <a:r>
              <a:rPr lang="it-IT">
                <a:latin typeface="Calibri" pitchFamily="34" charset="0"/>
              </a:rPr>
              <a:t>Attrezzatture di lavoro</a:t>
            </a:r>
          </a:p>
          <a:p>
            <a:r>
              <a:rPr lang="it-IT">
                <a:latin typeface="Calibri" pitchFamily="34" charset="0"/>
              </a:rPr>
              <a:t>Dispositivi di protezione individuale</a:t>
            </a:r>
          </a:p>
          <a:p>
            <a:r>
              <a:rPr lang="it-IT">
                <a:latin typeface="Calibri" pitchFamily="34" charset="0"/>
              </a:rPr>
              <a:t>Segnaletica di sicurezza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contenuto 2"/>
          <p:cNvSpPr>
            <a:spLocks noGrp="1"/>
          </p:cNvSpPr>
          <p:nvPr>
            <p:ph idx="1"/>
          </p:nvPr>
        </p:nvSpPr>
        <p:spPr>
          <a:xfrm>
            <a:off x="468313" y="836613"/>
            <a:ext cx="8229600" cy="4525962"/>
          </a:xfrm>
        </p:spPr>
        <p:txBody>
          <a:bodyPr/>
          <a:lstStyle/>
          <a:p>
            <a:pPr>
              <a:buFont typeface="Arial" charset="0"/>
              <a:buNone/>
            </a:pPr>
            <a:r>
              <a:rPr lang="it-IT" smtClean="0"/>
              <a:t>    Cominciamo ad analizzare il </a:t>
            </a:r>
            <a:r>
              <a:rPr lang="it-IT" b="1" smtClean="0"/>
              <a:t>D.Lgs. 81/08</a:t>
            </a:r>
            <a:r>
              <a:rPr lang="it-IT" smtClean="0"/>
              <a:t> partendo dalla definizione del </a:t>
            </a:r>
            <a:r>
              <a:rPr lang="it-IT" b="1" smtClean="0"/>
              <a:t>campo di applicazione</a:t>
            </a:r>
            <a:r>
              <a:rPr lang="it-IT" smtClean="0"/>
              <a:t>. Il D.Lgs. 81/08 si applica a:</a:t>
            </a:r>
          </a:p>
          <a:p>
            <a:r>
              <a:rPr lang="it-IT" smtClean="0"/>
              <a:t>tutti i settori di attività, sia pubblici che privati;</a:t>
            </a:r>
          </a:p>
          <a:p>
            <a:r>
              <a:rPr lang="it-IT" smtClean="0"/>
              <a:t>tutte le tipologie di rischio;</a:t>
            </a:r>
          </a:p>
          <a:p>
            <a:r>
              <a:rPr lang="it-IT" smtClean="0"/>
              <a:t>tutti i lavoratori e lavoratrici, subordinati ed autonomi.</a:t>
            </a:r>
          </a:p>
          <a:p>
            <a:pPr>
              <a:buFont typeface="Arial" charset="0"/>
              <a:buNone/>
            </a:pPr>
            <a:endParaRPr lang="it-IT"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88913"/>
            <a:ext cx="8229600" cy="6408737"/>
          </a:xfrm>
        </p:spPr>
        <p:txBody>
          <a:bodyPr rtlCol="0">
            <a:normAutofit fontScale="62500" lnSpcReduction="20000"/>
          </a:bodyPr>
          <a:lstStyle/>
          <a:p>
            <a:pPr fontAlgn="auto">
              <a:spcAft>
                <a:spcPts val="0"/>
              </a:spcAft>
              <a:buFont typeface="Arial" pitchFamily="34" charset="0"/>
              <a:buNone/>
              <a:defRPr/>
            </a:pPr>
            <a:endParaRPr lang="it-IT" dirty="0" smtClean="0"/>
          </a:p>
          <a:p>
            <a:pPr fontAlgn="auto">
              <a:spcAft>
                <a:spcPts val="0"/>
              </a:spcAft>
              <a:buFont typeface="Arial" pitchFamily="34" charset="0"/>
              <a:buNone/>
              <a:defRPr/>
            </a:pPr>
            <a:r>
              <a:rPr lang="it-IT" dirty="0" smtClean="0"/>
              <a:t>Gli obblighi di prevenzione e protezione riguardano anche i cosiddetti “soggetti equiparati”. I </a:t>
            </a:r>
            <a:r>
              <a:rPr lang="it-IT" b="1" dirty="0" smtClean="0"/>
              <a:t>soggetti equiparati ai lavoratori</a:t>
            </a:r>
            <a:r>
              <a:rPr lang="it-IT" dirty="0" smtClean="0"/>
              <a:t> sono:</a:t>
            </a:r>
          </a:p>
          <a:p>
            <a:pPr fontAlgn="auto">
              <a:spcAft>
                <a:spcPts val="0"/>
              </a:spcAft>
              <a:buFont typeface="Arial" pitchFamily="34" charset="0"/>
              <a:buChar char="•"/>
              <a:defRPr/>
            </a:pPr>
            <a:r>
              <a:rPr lang="it-IT" dirty="0" smtClean="0"/>
              <a:t>lavoratori “interinali” con contratto di somministrazione di lavoro;</a:t>
            </a:r>
          </a:p>
          <a:p>
            <a:pPr fontAlgn="auto">
              <a:spcAft>
                <a:spcPts val="0"/>
              </a:spcAft>
              <a:buFont typeface="Arial" pitchFamily="34" charset="0"/>
              <a:buChar char="•"/>
              <a:defRPr/>
            </a:pPr>
            <a:r>
              <a:rPr lang="it-IT" dirty="0" smtClean="0"/>
              <a:t>soci lavoratori di cooperative sociali;</a:t>
            </a:r>
          </a:p>
          <a:p>
            <a:pPr fontAlgn="auto">
              <a:spcAft>
                <a:spcPts val="0"/>
              </a:spcAft>
              <a:buFont typeface="Arial" pitchFamily="34" charset="0"/>
              <a:buChar char="•"/>
              <a:defRPr/>
            </a:pPr>
            <a:r>
              <a:rPr lang="it-IT" dirty="0" smtClean="0"/>
              <a:t>allievi di istituti di istruzione e universitari e partecipanti a corsi di formazione professionale;</a:t>
            </a:r>
          </a:p>
          <a:p>
            <a:pPr fontAlgn="auto">
              <a:spcAft>
                <a:spcPts val="0"/>
              </a:spcAft>
              <a:buFont typeface="Arial" pitchFamily="34" charset="0"/>
              <a:buChar char="•"/>
              <a:defRPr/>
            </a:pPr>
            <a:r>
              <a:rPr lang="it-IT" dirty="0" smtClean="0"/>
              <a:t>lavoratori a progetto e collaboratori coordinati e continuativi;</a:t>
            </a:r>
          </a:p>
          <a:p>
            <a:pPr fontAlgn="auto">
              <a:spcAft>
                <a:spcPts val="0"/>
              </a:spcAft>
              <a:buFont typeface="Arial" pitchFamily="34" charset="0"/>
              <a:buChar char="•"/>
              <a:defRPr/>
            </a:pPr>
            <a:r>
              <a:rPr lang="it-IT" dirty="0" smtClean="0"/>
              <a:t>componenti dell’impresa familiare;</a:t>
            </a:r>
          </a:p>
          <a:p>
            <a:pPr fontAlgn="auto">
              <a:spcAft>
                <a:spcPts val="0"/>
              </a:spcAft>
              <a:buFont typeface="Arial" pitchFamily="34" charset="0"/>
              <a:buChar char="•"/>
              <a:defRPr/>
            </a:pPr>
            <a:r>
              <a:rPr lang="it-IT" dirty="0" smtClean="0"/>
              <a:t>coltivatori diretti del fondo, artigiani e piccoli commercianti, soci di società semplici del settore agricolo;</a:t>
            </a:r>
          </a:p>
          <a:p>
            <a:pPr fontAlgn="auto">
              <a:spcAft>
                <a:spcPts val="0"/>
              </a:spcAft>
              <a:buFont typeface="Arial" pitchFamily="34" charset="0"/>
              <a:buChar char="•"/>
              <a:defRPr/>
            </a:pPr>
            <a:r>
              <a:rPr lang="it-IT" dirty="0" smtClean="0"/>
              <a:t>volontari del Corpo Nazionale dei Vigili del Fuoco e della Protezione Civile;</a:t>
            </a:r>
          </a:p>
          <a:p>
            <a:pPr fontAlgn="auto">
              <a:spcAft>
                <a:spcPts val="0"/>
              </a:spcAft>
              <a:buFont typeface="Arial" pitchFamily="34" charset="0"/>
              <a:buChar char="•"/>
              <a:defRPr/>
            </a:pPr>
            <a:r>
              <a:rPr lang="it-IT" dirty="0" smtClean="0"/>
              <a:t>volontari che effettuano il servizio civile;</a:t>
            </a:r>
          </a:p>
          <a:p>
            <a:pPr fontAlgn="auto">
              <a:spcAft>
                <a:spcPts val="0"/>
              </a:spcAft>
              <a:buFont typeface="Arial" pitchFamily="34" charset="0"/>
              <a:buChar char="•"/>
              <a:defRPr/>
            </a:pPr>
            <a:r>
              <a:rPr lang="it-IT" dirty="0" smtClean="0"/>
              <a:t>lavoratori socialmente utili (</a:t>
            </a:r>
            <a:r>
              <a:rPr lang="it-IT" dirty="0" err="1" smtClean="0"/>
              <a:t>L.S.U.</a:t>
            </a:r>
            <a:r>
              <a:rPr lang="it-IT" dirty="0" smtClean="0"/>
              <a:t>);</a:t>
            </a:r>
          </a:p>
          <a:p>
            <a:pPr fontAlgn="auto">
              <a:spcAft>
                <a:spcPts val="0"/>
              </a:spcAft>
              <a:buFont typeface="Arial" pitchFamily="34" charset="0"/>
              <a:buChar char="•"/>
              <a:defRPr/>
            </a:pPr>
            <a:r>
              <a:rPr lang="it-IT" dirty="0" smtClean="0"/>
              <a:t>lavoratori subordinati che effettuano una prestazione continuativa di lavoro a distanza, mediante collegamento informatico e telematico;</a:t>
            </a:r>
          </a:p>
          <a:p>
            <a:pPr fontAlgn="auto">
              <a:spcAft>
                <a:spcPts val="0"/>
              </a:spcAft>
              <a:buFont typeface="Arial" pitchFamily="34" charset="0"/>
              <a:buChar char="•"/>
              <a:defRPr/>
            </a:pPr>
            <a:r>
              <a:rPr lang="it-IT" dirty="0" smtClean="0"/>
              <a:t>lavoratori che effettuano prestazioni occasionali di tipo accessorio;</a:t>
            </a:r>
          </a:p>
          <a:p>
            <a:pPr fontAlgn="auto">
              <a:spcAft>
                <a:spcPts val="0"/>
              </a:spcAft>
              <a:buFont typeface="Arial" pitchFamily="34" charset="0"/>
              <a:buChar char="•"/>
              <a:defRPr/>
            </a:pPr>
            <a:r>
              <a:rPr lang="it-IT" dirty="0" smtClean="0"/>
              <a:t>lavoratori delle PA che prestano servizio presso altre amministrazioni pubbliche, organi o autorità nazionali;</a:t>
            </a:r>
          </a:p>
          <a:p>
            <a:pPr fontAlgn="auto">
              <a:spcAft>
                <a:spcPts val="0"/>
              </a:spcAft>
              <a:buFont typeface="Arial" pitchFamily="34" charset="0"/>
              <a:buChar char="•"/>
              <a:defRPr/>
            </a:pPr>
            <a:r>
              <a:rPr lang="it-IT" dirty="0" smtClean="0"/>
              <a:t>lavoratori autonomi;</a:t>
            </a:r>
          </a:p>
          <a:p>
            <a:pPr fontAlgn="auto">
              <a:spcAft>
                <a:spcPts val="0"/>
              </a:spcAft>
              <a:buFont typeface="Arial" pitchFamily="34" charset="0"/>
              <a:buChar char="•"/>
              <a:defRPr/>
            </a:pPr>
            <a:r>
              <a:rPr lang="it-IT" dirty="0" smtClean="0"/>
              <a:t>lavoratore distaccato.</a:t>
            </a:r>
          </a:p>
          <a:p>
            <a:pPr fontAlgn="auto">
              <a:spcAft>
                <a:spcPts val="0"/>
              </a:spcAft>
              <a:buFont typeface="Arial" pitchFamily="34" charset="0"/>
              <a:buNone/>
              <a:defRPr/>
            </a:pPr>
            <a:endParaRPr lang="it-IT"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258888" y="333375"/>
            <a:ext cx="6326187" cy="3032125"/>
          </a:xfrm>
          <a:prstGeom prst="rect">
            <a:avLst/>
          </a:prstGeom>
          <a:noFill/>
          <a:ln w="9525">
            <a:noFill/>
            <a:miter lim="800000"/>
            <a:headEnd/>
            <a:tailEnd/>
          </a:ln>
        </p:spPr>
      </p:pic>
      <p:sp>
        <p:nvSpPr>
          <p:cNvPr id="6147" name="Rettangolo 4"/>
          <p:cNvSpPr>
            <a:spLocks noChangeArrowheads="1"/>
          </p:cNvSpPr>
          <p:nvPr/>
        </p:nvSpPr>
        <p:spPr bwMode="auto">
          <a:xfrm>
            <a:off x="179388" y="3357563"/>
            <a:ext cx="8856662" cy="2862262"/>
          </a:xfrm>
          <a:prstGeom prst="rect">
            <a:avLst/>
          </a:prstGeom>
          <a:noFill/>
          <a:ln w="9525">
            <a:noFill/>
            <a:miter lim="800000"/>
            <a:headEnd/>
            <a:tailEnd/>
          </a:ln>
        </p:spPr>
        <p:txBody>
          <a:bodyPr>
            <a:spAutoFit/>
          </a:bodyPr>
          <a:lstStyle/>
          <a:p>
            <a:r>
              <a:rPr lang="it-IT">
                <a:latin typeface="Calibri" pitchFamily="34" charset="0"/>
              </a:rPr>
              <a:t>Il </a:t>
            </a:r>
            <a:r>
              <a:rPr lang="it-IT" b="1">
                <a:latin typeface="Calibri" pitchFamily="34" charset="0"/>
              </a:rPr>
              <a:t>rischio</a:t>
            </a:r>
            <a:r>
              <a:rPr lang="it-IT">
                <a:latin typeface="Calibri" pitchFamily="34" charset="0"/>
              </a:rPr>
              <a:t> è la </a:t>
            </a:r>
            <a:r>
              <a:rPr lang="it-IT" b="1">
                <a:latin typeface="Calibri" pitchFamily="34" charset="0"/>
              </a:rPr>
              <a:t>probabilità</a:t>
            </a:r>
            <a:r>
              <a:rPr lang="it-IT">
                <a:latin typeface="Calibri" pitchFamily="34" charset="0"/>
              </a:rPr>
              <a:t> che accada un </a:t>
            </a:r>
            <a:r>
              <a:rPr lang="it-IT" b="1">
                <a:latin typeface="Calibri" pitchFamily="34" charset="0"/>
              </a:rPr>
              <a:t>evento</a:t>
            </a:r>
            <a:r>
              <a:rPr lang="it-IT">
                <a:latin typeface="Calibri" pitchFamily="34" charset="0"/>
              </a:rPr>
              <a:t> che può </a:t>
            </a:r>
            <a:r>
              <a:rPr lang="it-IT" b="1">
                <a:latin typeface="Calibri" pitchFamily="34" charset="0"/>
              </a:rPr>
              <a:t>causare un danno</a:t>
            </a:r>
            <a:r>
              <a:rPr lang="it-IT">
                <a:latin typeface="Calibri" pitchFamily="34" charset="0"/>
              </a:rPr>
              <a:t> alle persone.</a:t>
            </a:r>
            <a:br>
              <a:rPr lang="it-IT">
                <a:latin typeface="Calibri" pitchFamily="34" charset="0"/>
              </a:rPr>
            </a:br>
            <a:r>
              <a:rPr lang="it-IT">
                <a:latin typeface="Calibri" pitchFamily="34" charset="0"/>
              </a:rPr>
              <a:t>Affinché questa probabilità si verifichi è </a:t>
            </a:r>
            <a:r>
              <a:rPr lang="it-IT" b="1">
                <a:latin typeface="Calibri" pitchFamily="34" charset="0"/>
              </a:rPr>
              <a:t>necessaria</a:t>
            </a:r>
            <a:r>
              <a:rPr lang="it-IT">
                <a:latin typeface="Calibri" pitchFamily="34" charset="0"/>
              </a:rPr>
              <a:t> l’esistenza di una </a:t>
            </a:r>
            <a:r>
              <a:rPr lang="it-IT" b="1">
                <a:latin typeface="Calibri" pitchFamily="34" charset="0"/>
              </a:rPr>
              <a:t>sorgente di pericolo</a:t>
            </a:r>
            <a:r>
              <a:rPr lang="it-IT">
                <a:latin typeface="Calibri" pitchFamily="34" charset="0"/>
              </a:rPr>
              <a:t> e della possibilità che questa si trasformi in un danno.</a:t>
            </a:r>
            <a:br>
              <a:rPr lang="it-IT">
                <a:latin typeface="Calibri" pitchFamily="34" charset="0"/>
              </a:rPr>
            </a:br>
            <a:r>
              <a:rPr lang="it-IT">
                <a:latin typeface="Calibri" pitchFamily="34" charset="0"/>
              </a:rPr>
              <a:t>Nel nostro caso, il pericolo è rappresentato dalla cassetta degli attrezzati posta in modo non corretto sopra allo scaffale, il danno dall’infortunio che il lavoratore subisce in conseguenza della caduta della cassetta degli attrezzi e il rischio dalla probabilità che la cassetta degli attrezzi cada proprio mentre il lavoratore passa sotto di essa.</a:t>
            </a:r>
            <a:br>
              <a:rPr lang="it-IT">
                <a:latin typeface="Calibri" pitchFamily="34" charset="0"/>
              </a:rPr>
            </a:br>
            <a:r>
              <a:rPr lang="it-IT">
                <a:latin typeface="Calibri" pitchFamily="34" charset="0"/>
              </a:rPr>
              <a:t>Nell’ambiente di lavoro le </a:t>
            </a:r>
            <a:r>
              <a:rPr lang="it-IT" b="1">
                <a:latin typeface="Calibri" pitchFamily="34" charset="0"/>
              </a:rPr>
              <a:t>interazioni tra i fattori</a:t>
            </a:r>
            <a:r>
              <a:rPr lang="it-IT">
                <a:latin typeface="Calibri" pitchFamily="34" charset="0"/>
              </a:rPr>
              <a:t> che costituiscono l’attività lavorativa (uomo/ambiente di lavoro/attrezzature di lavoro) comportano l’esistenza di sorgenti di pericolo e quindi del rischio.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ttangolo 1"/>
          <p:cNvSpPr>
            <a:spLocks noChangeArrowheads="1"/>
          </p:cNvSpPr>
          <p:nvPr/>
        </p:nvSpPr>
        <p:spPr bwMode="auto">
          <a:xfrm>
            <a:off x="179388" y="115888"/>
            <a:ext cx="8785225" cy="3140075"/>
          </a:xfrm>
          <a:prstGeom prst="rect">
            <a:avLst/>
          </a:prstGeom>
          <a:noFill/>
          <a:ln w="9525">
            <a:noFill/>
            <a:miter lim="800000"/>
            <a:headEnd/>
            <a:tailEnd/>
          </a:ln>
        </p:spPr>
        <p:txBody>
          <a:bodyPr>
            <a:spAutoFit/>
          </a:bodyPr>
          <a:lstStyle/>
          <a:p>
            <a:r>
              <a:rPr lang="it-IT">
                <a:latin typeface="Calibri" pitchFamily="34" charset="0"/>
              </a:rPr>
              <a:t>La definizione che dà di </a:t>
            </a:r>
            <a:r>
              <a:rPr lang="it-IT" b="1">
                <a:latin typeface="Calibri" pitchFamily="34" charset="0"/>
              </a:rPr>
              <a:t>rischio</a:t>
            </a:r>
            <a:r>
              <a:rPr lang="it-IT">
                <a:latin typeface="Calibri" pitchFamily="34" charset="0"/>
              </a:rPr>
              <a:t> il </a:t>
            </a:r>
            <a:r>
              <a:rPr lang="it-IT" b="1">
                <a:latin typeface="Calibri" pitchFamily="34" charset="0"/>
              </a:rPr>
              <a:t>Testo Unico</a:t>
            </a:r>
            <a:r>
              <a:rPr lang="it-IT">
                <a:latin typeface="Calibri" pitchFamily="34" charset="0"/>
              </a:rPr>
              <a:t> è la seguente: “ </a:t>
            </a:r>
            <a:r>
              <a:rPr lang="it-IT" i="1">
                <a:latin typeface="Calibri" pitchFamily="34" charset="0"/>
              </a:rPr>
              <a:t>la probabilità di raggiungimento del livello potenziale di danno nelle condizioni di impiego o di esposizione ad un determinato fattore o agente oppure alla loro combinazione</a:t>
            </a:r>
            <a:r>
              <a:rPr lang="it-IT">
                <a:latin typeface="Calibri" pitchFamily="34" charset="0"/>
              </a:rPr>
              <a:t> ”.</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I rischi possono essere di diversa natura:</a:t>
            </a:r>
          </a:p>
          <a:p>
            <a:r>
              <a:rPr lang="it-IT" b="1">
                <a:latin typeface="Calibri" pitchFamily="34" charset="0"/>
              </a:rPr>
              <a:t>rischi per la sicurezza di natura infortunistica</a:t>
            </a:r>
            <a:r>
              <a:rPr lang="it-IT">
                <a:latin typeface="Calibri" pitchFamily="34" charset="0"/>
              </a:rPr>
              <a:t> (strutturali, meccanici, elettrici, termici ecc.);</a:t>
            </a:r>
          </a:p>
          <a:p>
            <a:r>
              <a:rPr lang="it-IT" b="1">
                <a:latin typeface="Calibri" pitchFamily="34" charset="0"/>
              </a:rPr>
              <a:t>rischi per la salute di natura igenico-ambientale</a:t>
            </a:r>
            <a:r>
              <a:rPr lang="it-IT">
                <a:latin typeface="Calibri" pitchFamily="34" charset="0"/>
              </a:rPr>
              <a:t> (biologici, chimici, cancerogeni);</a:t>
            </a:r>
          </a:p>
          <a:p>
            <a:r>
              <a:rPr lang="it-IT" b="1">
                <a:latin typeface="Calibri" pitchFamily="34" charset="0"/>
              </a:rPr>
              <a:t>rischi per la salute e la sicurezza di natura trasversale</a:t>
            </a:r>
            <a:r>
              <a:rPr lang="it-IT">
                <a:latin typeface="Calibri" pitchFamily="34" charset="0"/>
              </a:rPr>
              <a:t> (stress lavoro correlato ecc.).</a:t>
            </a:r>
          </a:p>
          <a:p>
            <a:r>
              <a:rPr lang="it-IT">
                <a:latin typeface="Calibri" pitchFamily="34" charset="0"/>
              </a:rPr>
              <a:t/>
            </a:r>
            <a:br>
              <a:rPr lang="it-IT">
                <a:latin typeface="Calibri" pitchFamily="34" charset="0"/>
              </a:rPr>
            </a:br>
            <a:r>
              <a:rPr lang="it-IT">
                <a:latin typeface="Calibri" pitchFamily="34" charset="0"/>
              </a:rPr>
              <a:t>Il </a:t>
            </a:r>
            <a:r>
              <a:rPr lang="it-IT" b="1">
                <a:latin typeface="Calibri" pitchFamily="34" charset="0"/>
              </a:rPr>
              <a:t>datore di lavoro</a:t>
            </a:r>
            <a:r>
              <a:rPr lang="it-IT">
                <a:latin typeface="Calibri" pitchFamily="34" charset="0"/>
              </a:rPr>
              <a:t> deve valutarne l’ </a:t>
            </a:r>
            <a:r>
              <a:rPr lang="it-IT" b="1">
                <a:latin typeface="Calibri" pitchFamily="34" charset="0"/>
              </a:rPr>
              <a:t>esistenza</a:t>
            </a:r>
            <a:r>
              <a:rPr lang="it-IT">
                <a:latin typeface="Calibri" pitchFamily="34" charset="0"/>
              </a:rPr>
              <a:t> e l’ </a:t>
            </a:r>
            <a:r>
              <a:rPr lang="it-IT" b="1">
                <a:latin typeface="Calibri" pitchFamily="34" charset="0"/>
              </a:rPr>
              <a:t>entità</a:t>
            </a:r>
            <a:r>
              <a:rPr lang="it-IT">
                <a:latin typeface="Calibri" pitchFamily="34" charset="0"/>
              </a:rPr>
              <a:t> e adoperarsi per annullarli o, perlomeno, ridurli al minimo.</a:t>
            </a:r>
          </a:p>
        </p:txBody>
      </p:sp>
      <p:pic>
        <p:nvPicPr>
          <p:cNvPr id="7171" name="Picture 2"/>
          <p:cNvPicPr>
            <a:picLocks noChangeAspect="1" noChangeArrowheads="1"/>
          </p:cNvPicPr>
          <p:nvPr/>
        </p:nvPicPr>
        <p:blipFill>
          <a:blip r:embed="rId2" cstate="print"/>
          <a:srcRect/>
          <a:stretch>
            <a:fillRect/>
          </a:stretch>
        </p:blipFill>
        <p:spPr bwMode="auto">
          <a:xfrm>
            <a:off x="2555875" y="3573463"/>
            <a:ext cx="3311525" cy="26781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ttangolo 1"/>
          <p:cNvSpPr>
            <a:spLocks noChangeArrowheads="1"/>
          </p:cNvSpPr>
          <p:nvPr/>
        </p:nvSpPr>
        <p:spPr bwMode="auto">
          <a:xfrm>
            <a:off x="323850" y="333375"/>
            <a:ext cx="8280400" cy="368300"/>
          </a:xfrm>
          <a:prstGeom prst="rect">
            <a:avLst/>
          </a:prstGeom>
          <a:noFill/>
          <a:ln w="9525">
            <a:noFill/>
            <a:miter lim="800000"/>
            <a:headEnd/>
            <a:tailEnd/>
          </a:ln>
        </p:spPr>
        <p:txBody>
          <a:bodyPr>
            <a:spAutoFit/>
          </a:bodyPr>
          <a:lstStyle/>
          <a:p>
            <a:r>
              <a:rPr lang="it-IT">
                <a:latin typeface="Calibri" pitchFamily="34" charset="0"/>
              </a:rPr>
              <a:t>Ma in che cosa consiste la differenza tra rischio e pericolo?</a:t>
            </a:r>
          </a:p>
        </p:txBody>
      </p:sp>
      <p:sp>
        <p:nvSpPr>
          <p:cNvPr id="8195" name="Rettangolo 2"/>
          <p:cNvSpPr>
            <a:spLocks noChangeArrowheads="1"/>
          </p:cNvSpPr>
          <p:nvPr/>
        </p:nvSpPr>
        <p:spPr bwMode="auto">
          <a:xfrm>
            <a:off x="179388" y="836613"/>
            <a:ext cx="8713787" cy="1477962"/>
          </a:xfrm>
          <a:prstGeom prst="rect">
            <a:avLst/>
          </a:prstGeom>
          <a:noFill/>
          <a:ln w="9525">
            <a:noFill/>
            <a:miter lim="800000"/>
            <a:headEnd/>
            <a:tailEnd/>
          </a:ln>
        </p:spPr>
        <p:txBody>
          <a:bodyPr>
            <a:spAutoFit/>
          </a:bodyPr>
          <a:lstStyle/>
          <a:p>
            <a:r>
              <a:rPr lang="it-IT">
                <a:latin typeface="Calibri" pitchFamily="34" charset="0"/>
              </a:rPr>
              <a:t>Il </a:t>
            </a:r>
            <a:r>
              <a:rPr lang="it-IT" b="1">
                <a:latin typeface="Calibri" pitchFamily="34" charset="0"/>
              </a:rPr>
              <a:t>pericolo</a:t>
            </a:r>
            <a:r>
              <a:rPr lang="it-IT">
                <a:latin typeface="Calibri" pitchFamily="34" charset="0"/>
              </a:rPr>
              <a:t>, essendo legato ad una proprietà intrinseca, è </a:t>
            </a:r>
            <a:r>
              <a:rPr lang="it-IT" b="1">
                <a:latin typeface="Calibri" pitchFamily="34" charset="0"/>
              </a:rPr>
              <a:t>oggettivo</a:t>
            </a:r>
            <a:r>
              <a:rPr lang="it-IT">
                <a:latin typeface="Calibri" pitchFamily="34" charset="0"/>
              </a:rPr>
              <a:t> mentre il </a:t>
            </a:r>
            <a:r>
              <a:rPr lang="it-IT" b="1">
                <a:latin typeface="Calibri" pitchFamily="34" charset="0"/>
              </a:rPr>
              <a:t>rischio</a:t>
            </a:r>
            <a:r>
              <a:rPr lang="it-IT">
                <a:latin typeface="Calibri" pitchFamily="34" charset="0"/>
              </a:rPr>
              <a:t>, essendo legato alla probabilità che un evento si verifichi, è </a:t>
            </a:r>
            <a:r>
              <a:rPr lang="it-IT" b="1">
                <a:latin typeface="Calibri" pitchFamily="34" charset="0"/>
              </a:rPr>
              <a:t>soggettivo</a:t>
            </a:r>
            <a:r>
              <a:rPr lang="it-IT">
                <a:latin typeface="Calibri" pitchFamily="34" charset="0"/>
              </a:rPr>
              <a:t>.</a:t>
            </a:r>
            <a:br>
              <a:rPr lang="it-IT">
                <a:latin typeface="Calibri" pitchFamily="34" charset="0"/>
              </a:rPr>
            </a:br>
            <a:r>
              <a:rPr lang="it-IT">
                <a:latin typeface="Calibri" pitchFamily="34" charset="0"/>
              </a:rPr>
              <a:t/>
            </a:r>
            <a:br>
              <a:rPr lang="it-IT">
                <a:latin typeface="Calibri" pitchFamily="34" charset="0"/>
              </a:rPr>
            </a:br>
            <a:r>
              <a:rPr lang="it-IT">
                <a:latin typeface="Calibri" pitchFamily="34" charset="0"/>
              </a:rPr>
              <a:t>I concetti di rischio e pericolo sono collegati, poiché il pericolo non può essere eliminato finché esiste una sorgente di rischio.</a:t>
            </a:r>
          </a:p>
        </p:txBody>
      </p:sp>
      <p:pic>
        <p:nvPicPr>
          <p:cNvPr id="8196" name="Picture 2"/>
          <p:cNvPicPr>
            <a:picLocks noChangeAspect="1" noChangeArrowheads="1"/>
          </p:cNvPicPr>
          <p:nvPr/>
        </p:nvPicPr>
        <p:blipFill>
          <a:blip r:embed="rId2" cstate="print"/>
          <a:srcRect/>
          <a:stretch>
            <a:fillRect/>
          </a:stretch>
        </p:blipFill>
        <p:spPr bwMode="auto">
          <a:xfrm>
            <a:off x="1258888" y="2205038"/>
            <a:ext cx="6118225" cy="2935287"/>
          </a:xfrm>
          <a:prstGeom prst="rect">
            <a:avLst/>
          </a:prstGeom>
          <a:noFill/>
          <a:ln w="9525">
            <a:noFill/>
            <a:miter lim="800000"/>
            <a:headEnd/>
            <a:tailEnd/>
          </a:ln>
        </p:spPr>
      </p:pic>
      <p:sp>
        <p:nvSpPr>
          <p:cNvPr id="8197" name="Rettangolo 4"/>
          <p:cNvSpPr>
            <a:spLocks noChangeArrowheads="1"/>
          </p:cNvSpPr>
          <p:nvPr/>
        </p:nvSpPr>
        <p:spPr bwMode="auto">
          <a:xfrm>
            <a:off x="250825" y="5013325"/>
            <a:ext cx="8785225" cy="1754188"/>
          </a:xfrm>
          <a:prstGeom prst="rect">
            <a:avLst/>
          </a:prstGeom>
          <a:noFill/>
          <a:ln w="9525">
            <a:noFill/>
            <a:miter lim="800000"/>
            <a:headEnd/>
            <a:tailEnd/>
          </a:ln>
        </p:spPr>
        <p:txBody>
          <a:bodyPr>
            <a:spAutoFit/>
          </a:bodyPr>
          <a:lstStyle/>
          <a:p>
            <a:r>
              <a:rPr lang="it-IT">
                <a:latin typeface="Calibri" pitchFamily="34" charset="0"/>
              </a:rPr>
              <a:t>I </a:t>
            </a:r>
            <a:r>
              <a:rPr lang="it-IT" b="1">
                <a:latin typeface="Calibri" pitchFamily="34" charset="0"/>
              </a:rPr>
              <a:t>fattori che contribuiscono al verificarsi di infortuni e/o malattie</a:t>
            </a:r>
            <a:r>
              <a:rPr lang="it-IT">
                <a:latin typeface="Calibri" pitchFamily="34" charset="0"/>
              </a:rPr>
              <a:t> sul lavoro sono numerosi. Alcuni più prevedibili, e dunque identificabili, altri meno. Tutti, però, sono riconducibili a 3 categorie:</a:t>
            </a:r>
          </a:p>
          <a:p>
            <a:r>
              <a:rPr lang="it-IT">
                <a:latin typeface="Calibri" pitchFamily="34" charset="0"/>
              </a:rPr>
              <a:t>l’uomo;</a:t>
            </a:r>
          </a:p>
          <a:p>
            <a:r>
              <a:rPr lang="it-IT">
                <a:latin typeface="Calibri" pitchFamily="34" charset="0"/>
              </a:rPr>
              <a:t>i macchinari e le attrezzature;</a:t>
            </a:r>
          </a:p>
          <a:p>
            <a:r>
              <a:rPr lang="it-IT">
                <a:latin typeface="Calibri" pitchFamily="34" charset="0"/>
              </a:rPr>
              <a:t>l’ambiente.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461963"/>
            <a:ext cx="9144000" cy="1200150"/>
          </a:xfrm>
          <a:prstGeom prst="rect">
            <a:avLst/>
          </a:prstGeom>
          <a:noFill/>
          <a:ln w="9525">
            <a:noFill/>
            <a:miter lim="800000"/>
            <a:headEnd/>
            <a:tailEnd/>
          </a:ln>
        </p:spPr>
        <p:txBody>
          <a:bodyPr anchor="ctr">
            <a:spAutoFit/>
          </a:bodyPr>
          <a:lstStyle/>
          <a:p>
            <a:r>
              <a:rPr lang="it-IT">
                <a:latin typeface="Calibri" pitchFamily="34" charset="0"/>
                <a:ea typeface="Times New Roman" pitchFamily="18" charset="0"/>
              </a:rPr>
              <a:t>Il Testo Unico per la Sicurezza sui luoghi di lavoro prevede l’adozione di strumenti che possono </a:t>
            </a:r>
            <a:r>
              <a:rPr lang="it-IT" b="1">
                <a:latin typeface="Calibri" pitchFamily="34" charset="0"/>
                <a:ea typeface="Times New Roman" pitchFamily="18" charset="0"/>
              </a:rPr>
              <a:t>prevenire l’accadimento</a:t>
            </a:r>
            <a:r>
              <a:rPr lang="it-IT">
                <a:latin typeface="Calibri" pitchFamily="34" charset="0"/>
                <a:ea typeface="Times New Roman" pitchFamily="18" charset="0"/>
              </a:rPr>
              <a:t> di un incidente e/o </a:t>
            </a:r>
            <a:r>
              <a:rPr lang="it-IT" b="1">
                <a:latin typeface="Calibri" pitchFamily="34" charset="0"/>
                <a:ea typeface="Times New Roman" pitchFamily="18" charset="0"/>
              </a:rPr>
              <a:t>proteggere il lavoratore</a:t>
            </a:r>
            <a:r>
              <a:rPr lang="it-IT">
                <a:latin typeface="Calibri" pitchFamily="34" charset="0"/>
                <a:ea typeface="Times New Roman" pitchFamily="18" charset="0"/>
              </a:rPr>
              <a:t> da un infortunio o da una malattia.</a:t>
            </a:r>
          </a:p>
          <a:p>
            <a:pPr eaLnBrk="0" hangingPunct="0"/>
            <a:r>
              <a:rPr lang="it-IT">
                <a:latin typeface="Calibri" pitchFamily="34" charset="0"/>
                <a:ea typeface="Times New Roman" pitchFamily="18" charset="0"/>
              </a:rPr>
              <a:t>Ma qual è dunque la differenza tra prevenzione e protezione? </a:t>
            </a:r>
          </a:p>
        </p:txBody>
      </p:sp>
      <p:sp>
        <p:nvSpPr>
          <p:cNvPr id="9219" name="Rettangolo 2"/>
          <p:cNvSpPr>
            <a:spLocks noChangeArrowheads="1"/>
          </p:cNvSpPr>
          <p:nvPr/>
        </p:nvSpPr>
        <p:spPr bwMode="auto">
          <a:xfrm>
            <a:off x="179388" y="2997200"/>
            <a:ext cx="8856662" cy="2308225"/>
          </a:xfrm>
          <a:prstGeom prst="rect">
            <a:avLst/>
          </a:prstGeom>
          <a:noFill/>
          <a:ln w="9525">
            <a:noFill/>
            <a:miter lim="800000"/>
            <a:headEnd/>
            <a:tailEnd/>
          </a:ln>
        </p:spPr>
        <p:txBody>
          <a:bodyPr>
            <a:spAutoFit/>
          </a:bodyPr>
          <a:lstStyle/>
          <a:p>
            <a:r>
              <a:rPr lang="it-IT">
                <a:latin typeface="Calibri" pitchFamily="34" charset="0"/>
              </a:rPr>
              <a:t>Qual è la differenza tra prevenzione e protezione?</a:t>
            </a:r>
            <a:br>
              <a:rPr lang="it-IT">
                <a:latin typeface="Calibri" pitchFamily="34" charset="0"/>
              </a:rPr>
            </a:br>
            <a:r>
              <a:rPr lang="it-IT">
                <a:latin typeface="Calibri" pitchFamily="34" charset="0"/>
              </a:rPr>
              <a:t>La </a:t>
            </a:r>
            <a:r>
              <a:rPr lang="it-IT" b="1">
                <a:latin typeface="Calibri" pitchFamily="34" charset="0"/>
              </a:rPr>
              <a:t>prevenzione</a:t>
            </a:r>
            <a:r>
              <a:rPr lang="it-IT">
                <a:latin typeface="Calibri" pitchFamily="34" charset="0"/>
              </a:rPr>
              <a:t> agisce per </a:t>
            </a:r>
            <a:r>
              <a:rPr lang="it-IT" b="1">
                <a:latin typeface="Calibri" pitchFamily="34" charset="0"/>
              </a:rPr>
              <a:t>ridurre la probabilità</a:t>
            </a:r>
            <a:r>
              <a:rPr lang="it-IT">
                <a:latin typeface="Calibri" pitchFamily="34" charset="0"/>
              </a:rPr>
              <a:t> che un evento accada.</a:t>
            </a:r>
            <a:br>
              <a:rPr lang="it-IT">
                <a:latin typeface="Calibri" pitchFamily="34" charset="0"/>
              </a:rPr>
            </a:br>
            <a:r>
              <a:rPr lang="it-IT">
                <a:latin typeface="Calibri" pitchFamily="34" charset="0"/>
              </a:rPr>
              <a:t>La </a:t>
            </a:r>
            <a:r>
              <a:rPr lang="it-IT" b="1">
                <a:latin typeface="Calibri" pitchFamily="34" charset="0"/>
              </a:rPr>
              <a:t>protezione</a:t>
            </a:r>
            <a:r>
              <a:rPr lang="it-IT">
                <a:latin typeface="Calibri" pitchFamily="34" charset="0"/>
              </a:rPr>
              <a:t> agisce per </a:t>
            </a:r>
            <a:r>
              <a:rPr lang="it-IT" b="1">
                <a:latin typeface="Calibri" pitchFamily="34" charset="0"/>
              </a:rPr>
              <a:t>ridurre l’entità del danno</a:t>
            </a:r>
            <a:r>
              <a:rPr lang="it-IT">
                <a:latin typeface="Calibri" pitchFamily="34" charset="0"/>
              </a:rPr>
              <a:t> qualora accada.</a:t>
            </a:r>
          </a:p>
          <a:p>
            <a:r>
              <a:rPr lang="it-IT">
                <a:latin typeface="Calibri" pitchFamily="34" charset="0"/>
              </a:rPr>
              <a:t>La prima e principale misura di </a:t>
            </a:r>
            <a:r>
              <a:rPr lang="it-IT" b="1">
                <a:latin typeface="Calibri" pitchFamily="34" charset="0"/>
              </a:rPr>
              <a:t>prevenzione</a:t>
            </a:r>
            <a:r>
              <a:rPr lang="it-IT">
                <a:latin typeface="Calibri" pitchFamily="34" charset="0"/>
              </a:rPr>
              <a:t> è la </a:t>
            </a:r>
            <a:r>
              <a:rPr lang="it-IT" b="1">
                <a:latin typeface="Calibri" pitchFamily="34" charset="0"/>
              </a:rPr>
              <a:t>valutazione dei rischi</a:t>
            </a:r>
            <a:r>
              <a:rPr lang="it-IT">
                <a:latin typeface="Calibri" pitchFamily="34" charset="0"/>
              </a:rPr>
              <a:t>, intesa non solo come il mero processo d’identificazione, misurazione e valutazione del rischio, ma come l’adempimento di assoluta </a:t>
            </a:r>
            <a:r>
              <a:rPr lang="it-IT" b="1">
                <a:latin typeface="Calibri" pitchFamily="34" charset="0"/>
              </a:rPr>
              <a:t>centralità per garantire l’efficacia</a:t>
            </a:r>
            <a:r>
              <a:rPr lang="it-IT">
                <a:latin typeface="Calibri" pitchFamily="34" charset="0"/>
              </a:rPr>
              <a:t> degli strumenti di tutela della salute e sicurezza dei lavoratori.</a:t>
            </a:r>
            <a:br>
              <a:rPr lang="it-IT">
                <a:latin typeface="Calibri" pitchFamily="34" charset="0"/>
              </a:rPr>
            </a:br>
            <a:endParaRPr lang="it-IT">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ttangolo 1"/>
          <p:cNvSpPr>
            <a:spLocks noChangeArrowheads="1"/>
          </p:cNvSpPr>
          <p:nvPr/>
        </p:nvSpPr>
        <p:spPr bwMode="auto">
          <a:xfrm>
            <a:off x="323850" y="188913"/>
            <a:ext cx="8569325" cy="368300"/>
          </a:xfrm>
          <a:prstGeom prst="rect">
            <a:avLst/>
          </a:prstGeom>
          <a:noFill/>
          <a:ln w="9525">
            <a:noFill/>
            <a:miter lim="800000"/>
            <a:headEnd/>
            <a:tailEnd/>
          </a:ln>
        </p:spPr>
        <p:txBody>
          <a:bodyPr>
            <a:spAutoFit/>
          </a:bodyPr>
          <a:lstStyle/>
          <a:p>
            <a:r>
              <a:rPr lang="it-IT">
                <a:latin typeface="Calibri" pitchFamily="34" charset="0"/>
              </a:rPr>
              <a:t>Ma cosa s’intende per prevenzione e quali sono le misure da adottare secondo il Decreto?</a:t>
            </a:r>
          </a:p>
        </p:txBody>
      </p:sp>
      <p:sp>
        <p:nvSpPr>
          <p:cNvPr id="10243" name="Rettangolo 2"/>
          <p:cNvSpPr>
            <a:spLocks noChangeArrowheads="1"/>
          </p:cNvSpPr>
          <p:nvPr/>
        </p:nvSpPr>
        <p:spPr bwMode="auto">
          <a:xfrm>
            <a:off x="214313" y="981075"/>
            <a:ext cx="8929687" cy="4400550"/>
          </a:xfrm>
          <a:prstGeom prst="rect">
            <a:avLst/>
          </a:prstGeom>
          <a:noFill/>
          <a:ln w="9525">
            <a:noFill/>
            <a:miter lim="800000"/>
            <a:headEnd/>
            <a:tailEnd/>
          </a:ln>
        </p:spPr>
        <p:txBody>
          <a:bodyPr>
            <a:spAutoFit/>
          </a:bodyPr>
          <a:lstStyle/>
          <a:p>
            <a:r>
              <a:rPr lang="it-IT" sz="1400" b="1">
                <a:latin typeface="Calibri" pitchFamily="34" charset="0"/>
              </a:rPr>
              <a:t>Prevenzione</a:t>
            </a:r>
            <a:r>
              <a:rPr lang="it-IT" sz="1400">
                <a:latin typeface="Calibri" pitchFamily="34" charset="0"/>
              </a:rPr>
              <a:t> </a:t>
            </a:r>
            <a:br>
              <a:rPr lang="it-IT" sz="1400">
                <a:latin typeface="Calibri" pitchFamily="34" charset="0"/>
              </a:rPr>
            </a:br>
            <a:r>
              <a:rPr lang="it-IT" sz="1400">
                <a:latin typeface="Calibri" pitchFamily="34" charset="0"/>
              </a:rPr>
              <a:t/>
            </a:r>
            <a:br>
              <a:rPr lang="it-IT" sz="1400">
                <a:latin typeface="Calibri" pitchFamily="34" charset="0"/>
              </a:rPr>
            </a:br>
            <a:r>
              <a:rPr lang="it-IT" sz="1400">
                <a:latin typeface="Calibri" pitchFamily="34" charset="0"/>
              </a:rPr>
              <a:t>Il Testo Unico della sicurezza (D. Lgs. 81/08) definisce la </a:t>
            </a:r>
            <a:r>
              <a:rPr lang="it-IT" sz="1400" b="1">
                <a:latin typeface="Calibri" pitchFamily="34" charset="0"/>
              </a:rPr>
              <a:t>prevenzione</a:t>
            </a:r>
            <a:r>
              <a:rPr lang="it-IT" sz="1400">
                <a:latin typeface="Calibri" pitchFamily="34" charset="0"/>
              </a:rPr>
              <a:t> (art. 2 comma n) come il complesso delle </a:t>
            </a:r>
            <a:r>
              <a:rPr lang="it-IT" sz="1400" b="1">
                <a:latin typeface="Calibri" pitchFamily="34" charset="0"/>
              </a:rPr>
              <a:t>disposizioni o misure</a:t>
            </a:r>
            <a:r>
              <a:rPr lang="it-IT" sz="1400">
                <a:latin typeface="Calibri" pitchFamily="34" charset="0"/>
              </a:rPr>
              <a:t> necessarie anche secondo la particolarità del lavoro, l’esperienza e la tecnica, per </a:t>
            </a:r>
            <a:r>
              <a:rPr lang="it-IT" sz="1400" b="1">
                <a:latin typeface="Calibri" pitchFamily="34" charset="0"/>
              </a:rPr>
              <a:t>evitare o diminuire i rischi professionali</a:t>
            </a:r>
            <a:r>
              <a:rPr lang="it-IT" sz="1400">
                <a:latin typeface="Calibri" pitchFamily="34" charset="0"/>
              </a:rPr>
              <a:t> nel rispetto della salute della popolazione e dell’integrità dell’ambiente esterno.</a:t>
            </a:r>
            <a:br>
              <a:rPr lang="it-IT" sz="1400">
                <a:latin typeface="Calibri" pitchFamily="34" charset="0"/>
              </a:rPr>
            </a:br>
            <a:r>
              <a:rPr lang="it-IT" sz="1400">
                <a:latin typeface="Calibri" pitchFamily="34" charset="0"/>
              </a:rPr>
              <a:t/>
            </a:r>
            <a:br>
              <a:rPr lang="it-IT" sz="1400">
                <a:latin typeface="Calibri" pitchFamily="34" charset="0"/>
              </a:rPr>
            </a:br>
            <a:r>
              <a:rPr lang="it-IT" sz="1400" b="1">
                <a:latin typeface="Calibri" pitchFamily="34" charset="0"/>
              </a:rPr>
              <a:t>Misure</a:t>
            </a:r>
            <a:r>
              <a:rPr lang="it-IT" sz="1400">
                <a:latin typeface="Calibri" pitchFamily="34" charset="0"/>
              </a:rPr>
              <a:t> </a:t>
            </a:r>
            <a:br>
              <a:rPr lang="it-IT" sz="1400">
                <a:latin typeface="Calibri" pitchFamily="34" charset="0"/>
              </a:rPr>
            </a:br>
            <a:r>
              <a:rPr lang="it-IT" sz="1400">
                <a:latin typeface="Calibri" pitchFamily="34" charset="0"/>
              </a:rPr>
              <a:t/>
            </a:r>
            <a:br>
              <a:rPr lang="it-IT" sz="1400">
                <a:latin typeface="Calibri" pitchFamily="34" charset="0"/>
              </a:rPr>
            </a:br>
            <a:r>
              <a:rPr lang="it-IT" sz="1400">
                <a:latin typeface="Calibri" pitchFamily="34" charset="0"/>
              </a:rPr>
              <a:t>Costituiscono misure di prevenzione:</a:t>
            </a:r>
          </a:p>
          <a:p>
            <a:r>
              <a:rPr lang="it-IT" sz="1400" b="1">
                <a:latin typeface="Calibri" pitchFamily="34" charset="0"/>
              </a:rPr>
              <a:t>la formazione, l’informazione e l’addestramento</a:t>
            </a:r>
            <a:r>
              <a:rPr lang="it-IT" sz="1400">
                <a:latin typeface="Calibri" pitchFamily="34" charset="0"/>
              </a:rPr>
              <a:t> dei lavoratori;</a:t>
            </a:r>
          </a:p>
          <a:p>
            <a:r>
              <a:rPr lang="it-IT" sz="1400" b="1">
                <a:latin typeface="Calibri" pitchFamily="34" charset="0"/>
              </a:rPr>
              <a:t>la progettazione, la costruzione e il corretto utilizzo</a:t>
            </a:r>
            <a:r>
              <a:rPr lang="it-IT" sz="1400">
                <a:latin typeface="Calibri" pitchFamily="34" charset="0"/>
              </a:rPr>
              <a:t> dei luoghi di lavoro, delle attrezzature e degli impianti;</a:t>
            </a:r>
          </a:p>
          <a:p>
            <a:r>
              <a:rPr lang="it-IT" sz="1400" b="1">
                <a:latin typeface="Calibri" pitchFamily="34" charset="0"/>
              </a:rPr>
              <a:t>la prevenzione</a:t>
            </a:r>
            <a:r>
              <a:rPr lang="it-IT" sz="1400">
                <a:latin typeface="Calibri" pitchFamily="34" charset="0"/>
              </a:rPr>
              <a:t>, o l’evitamento, di situazioni di pericolo che possano causare danni, adottando comportamenti, istruzioni operative e procedure adeguate e sicure;</a:t>
            </a:r>
          </a:p>
          <a:p>
            <a:r>
              <a:rPr lang="it-IT" sz="1400" b="1">
                <a:latin typeface="Calibri" pitchFamily="34" charset="0"/>
              </a:rPr>
              <a:t>l’adozione di modelli</a:t>
            </a:r>
            <a:r>
              <a:rPr lang="it-IT" sz="1400">
                <a:latin typeface="Calibri" pitchFamily="34" charset="0"/>
              </a:rPr>
              <a:t> (sistemi) di organizzazione e gestione conformemente alle </a:t>
            </a:r>
            <a:r>
              <a:rPr lang="it-IT" sz="1400" b="1">
                <a:latin typeface="Calibri" pitchFamily="34" charset="0"/>
              </a:rPr>
              <a:t>Linee guida UNI-INAIL</a:t>
            </a:r>
            <a:r>
              <a:rPr lang="it-IT" sz="1400">
                <a:latin typeface="Calibri" pitchFamily="34" charset="0"/>
              </a:rPr>
              <a:t> per un sistema di gestione della salute e sicurezza sul lavoro (SGSL) del 28/09/2011 e s.m.i. o al British Standard OHSAS 18001:2007.</a:t>
            </a:r>
          </a:p>
          <a:p>
            <a:r>
              <a:rPr lang="it-IT" sz="1400">
                <a:latin typeface="Calibri" pitchFamily="34" charset="0"/>
              </a:rPr>
              <a:t>Chiarito che cosa s’intende per prevenzione, prendiamo in esame il concetto di valutazione del rischio.</a:t>
            </a:r>
            <a:br>
              <a:rPr lang="it-IT" sz="1400">
                <a:latin typeface="Calibri" pitchFamily="34" charset="0"/>
              </a:rPr>
            </a:br>
            <a:r>
              <a:rPr lang="it-IT" sz="1400">
                <a:latin typeface="Calibri" pitchFamily="34" charset="0"/>
              </a:rPr>
              <a:t>La </a:t>
            </a:r>
            <a:r>
              <a:rPr lang="it-IT" sz="1400" b="1">
                <a:latin typeface="Calibri" pitchFamily="34" charset="0"/>
              </a:rPr>
              <a:t>valutazione</a:t>
            </a:r>
            <a:r>
              <a:rPr lang="it-IT" sz="1400">
                <a:latin typeface="Calibri" pitchFamily="34" charset="0"/>
              </a:rPr>
              <a:t> del rischio ( </a:t>
            </a:r>
            <a:r>
              <a:rPr lang="it-IT" sz="1400" b="1">
                <a:latin typeface="Calibri" pitchFamily="34" charset="0"/>
              </a:rPr>
              <a:t>R</a:t>
            </a:r>
            <a:r>
              <a:rPr lang="it-IT" sz="1400">
                <a:latin typeface="Calibri" pitchFamily="34" charset="0"/>
              </a:rPr>
              <a:t> ) è la stima della </a:t>
            </a:r>
            <a:r>
              <a:rPr lang="it-IT" sz="1400" b="1">
                <a:latin typeface="Calibri" pitchFamily="34" charset="0"/>
              </a:rPr>
              <a:t>probabilità</a:t>
            </a:r>
            <a:r>
              <a:rPr lang="it-IT" sz="1400">
                <a:latin typeface="Calibri" pitchFamily="34" charset="0"/>
              </a:rPr>
              <a:t> ( </a:t>
            </a:r>
            <a:r>
              <a:rPr lang="it-IT" sz="1400" b="1">
                <a:latin typeface="Calibri" pitchFamily="34" charset="0"/>
              </a:rPr>
              <a:t>P</a:t>
            </a:r>
            <a:r>
              <a:rPr lang="it-IT" sz="1400">
                <a:latin typeface="Calibri" pitchFamily="34" charset="0"/>
              </a:rPr>
              <a:t> ) che un danno accada e dell’ </a:t>
            </a:r>
            <a:r>
              <a:rPr lang="it-IT" sz="1400" b="1">
                <a:latin typeface="Calibri" pitchFamily="34" charset="0"/>
              </a:rPr>
              <a:t>entità</a:t>
            </a:r>
            <a:r>
              <a:rPr lang="it-IT" sz="1400">
                <a:latin typeface="Calibri" pitchFamily="34" charset="0"/>
              </a:rPr>
              <a:t> dello stesso ( </a:t>
            </a:r>
            <a:r>
              <a:rPr lang="it-IT" sz="1400" b="1">
                <a:latin typeface="Calibri" pitchFamily="34" charset="0"/>
              </a:rPr>
              <a:t>D</a:t>
            </a:r>
            <a:r>
              <a:rPr lang="it-IT" sz="1400">
                <a:latin typeface="Calibri" pitchFamily="34" charset="0"/>
              </a:rPr>
              <a:t> ).</a:t>
            </a:r>
            <a:br>
              <a:rPr lang="it-IT" sz="1400">
                <a:latin typeface="Calibri" pitchFamily="34" charset="0"/>
              </a:rPr>
            </a:br>
            <a:r>
              <a:rPr lang="it-IT" sz="1400">
                <a:latin typeface="Calibri" pitchFamily="34" charset="0"/>
              </a:rPr>
              <a:t>Sia la probabilità che accada un danno sia l’entità dello stesso sono comunemente misurate con una </a:t>
            </a:r>
            <a:r>
              <a:rPr lang="it-IT" sz="1400" b="1">
                <a:latin typeface="Calibri" pitchFamily="34" charset="0"/>
              </a:rPr>
              <a:t>scala di 4 valori</a:t>
            </a:r>
            <a:r>
              <a:rPr lang="it-IT" sz="1400">
                <a:latin typeface="Calibri" pitchFamily="34" charset="0"/>
              </a:rPr>
              <a:t>:</a:t>
            </a:r>
          </a:p>
          <a:p>
            <a:r>
              <a:rPr lang="it-IT" sz="1400">
                <a:latin typeface="Calibri" pitchFamily="34" charset="0"/>
              </a:rPr>
              <a:t>altamente probabile (valore 4), probabile (3), poco probabile (2), improbabile (1);</a:t>
            </a:r>
          </a:p>
          <a:p>
            <a:r>
              <a:rPr lang="it-IT" sz="1400">
                <a:latin typeface="Calibri" pitchFamily="34" charset="0"/>
              </a:rPr>
              <a:t>gravissimo (valore 4), grave (3), medio (2), lieve (1).</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1011</Words>
  <Application>Microsoft Office PowerPoint</Application>
  <PresentationFormat>Presentazione su schermo (4:3)</PresentationFormat>
  <Paragraphs>130</Paragraphs>
  <Slides>28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28</vt:i4>
      </vt:variant>
    </vt:vector>
  </HeadingPairs>
  <TitlesOfParts>
    <vt:vector size="32" baseType="lpstr">
      <vt:lpstr>Calibri</vt:lpstr>
      <vt:lpstr>Arial</vt:lpstr>
      <vt:lpstr>Times New Roman</vt:lpstr>
      <vt:lpstr>Tema di Office</vt:lpstr>
      <vt:lpstr>CORSO BASE SICUREZZA </vt:lpstr>
      <vt:lpstr>La normativa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BASE SICUREZZA</dc:title>
  <dc:creator>Dario</dc:creator>
  <cp:lastModifiedBy>toto</cp:lastModifiedBy>
  <cp:revision>5</cp:revision>
  <dcterms:created xsi:type="dcterms:W3CDTF">2013-09-14T16:05:09Z</dcterms:created>
  <dcterms:modified xsi:type="dcterms:W3CDTF">2016-03-24T07:33:52Z</dcterms:modified>
</cp:coreProperties>
</file>