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256" r:id="rId2"/>
    <p:sldId id="257" r:id="rId3"/>
    <p:sldId id="258" r:id="rId4"/>
    <p:sldId id="259" r:id="rId5"/>
    <p:sldId id="260" r:id="rId6"/>
    <p:sldId id="261" r:id="rId7"/>
    <p:sldId id="262" r:id="rId8"/>
    <p:sldId id="265" r:id="rId9"/>
    <p:sldId id="266" r:id="rId10"/>
    <p:sldId id="267"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441" autoAdjust="0"/>
  </p:normalViewPr>
  <p:slideViewPr>
    <p:cSldViewPr>
      <p:cViewPr varScale="1">
        <p:scale>
          <a:sx n="66" d="100"/>
          <a:sy n="66" d="100"/>
        </p:scale>
        <p:origin x="-55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CE7A95-30B3-436A-B006-B9FD7E3ECC08}" type="datetimeFigureOut">
              <a:rPr lang="it-IT" smtClean="0"/>
              <a:pPr/>
              <a:t>24/03/2016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603165-B03C-4884-A348-4D7EC72AC593}"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A cura del Prof. Antonio Iacovino</a:t>
            </a:r>
            <a:endParaRPr lang="it-IT" dirty="0"/>
          </a:p>
        </p:txBody>
      </p:sp>
      <p:sp>
        <p:nvSpPr>
          <p:cNvPr id="4" name="Segnaposto numero diapositiva 3"/>
          <p:cNvSpPr>
            <a:spLocks noGrp="1"/>
          </p:cNvSpPr>
          <p:nvPr>
            <p:ph type="sldNum" sz="quarter" idx="10"/>
          </p:nvPr>
        </p:nvSpPr>
        <p:spPr/>
        <p:txBody>
          <a:bodyPr/>
          <a:lstStyle/>
          <a:p>
            <a:fld id="{F9603165-B03C-4884-A348-4D7EC72AC593}" type="slidenum">
              <a:rPr lang="it-IT" smtClean="0"/>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5B34930C-69CD-4DE5-A699-B5A37482CD38}" type="datetime1">
              <a:rPr lang="it-IT" smtClean="0"/>
              <a:t>24/03/2016</a:t>
            </a:fld>
            <a:endParaRPr lang="it-IT"/>
          </a:p>
        </p:txBody>
      </p:sp>
      <p:sp>
        <p:nvSpPr>
          <p:cNvPr id="19" name="Segnaposto piè di pagina 18"/>
          <p:cNvSpPr>
            <a:spLocks noGrp="1"/>
          </p:cNvSpPr>
          <p:nvPr>
            <p:ph type="ftr" sz="quarter" idx="11"/>
          </p:nvPr>
        </p:nvSpPr>
        <p:spPr/>
        <p:txBody>
          <a:bodyPr/>
          <a:lstStyle/>
          <a:p>
            <a:r>
              <a:rPr lang="it-IT" smtClean="0"/>
              <a:t>Prof. Antonio Iacovino</a:t>
            </a:r>
            <a:endParaRPr lang="it-IT"/>
          </a:p>
        </p:txBody>
      </p:sp>
      <p:sp>
        <p:nvSpPr>
          <p:cNvPr id="27" name="Segnaposto numero diapositiva 26"/>
          <p:cNvSpPr>
            <a:spLocks noGrp="1"/>
          </p:cNvSpPr>
          <p:nvPr>
            <p:ph type="sldNum" sz="quarter" idx="12"/>
          </p:nvPr>
        </p:nvSpPr>
        <p:spPr/>
        <p:txBody>
          <a:bodyPr/>
          <a:lstStyle/>
          <a:p>
            <a:fld id="{46AA76B4-4303-410D-BFF9-600A0950CD6E}"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41EC5E7-7F91-4B9E-881D-0A9F8A7BFF7E}" type="datetime1">
              <a:rPr lang="it-IT" smtClean="0"/>
              <a:t>24/03/2016</a:t>
            </a:fld>
            <a:endParaRPr lang="it-IT"/>
          </a:p>
        </p:txBody>
      </p:sp>
      <p:sp>
        <p:nvSpPr>
          <p:cNvPr id="5" name="Segnaposto piè di pagina 4"/>
          <p:cNvSpPr>
            <a:spLocks noGrp="1"/>
          </p:cNvSpPr>
          <p:nvPr>
            <p:ph type="ftr" sz="quarter" idx="11"/>
          </p:nvPr>
        </p:nvSpPr>
        <p:spPr/>
        <p:txBody>
          <a:bodyPr/>
          <a:lstStyle/>
          <a:p>
            <a:r>
              <a:rPr lang="it-IT" smtClean="0"/>
              <a:t>Prof. Antonio Iacovino</a:t>
            </a:r>
            <a:endParaRPr lang="it-IT"/>
          </a:p>
        </p:txBody>
      </p:sp>
      <p:sp>
        <p:nvSpPr>
          <p:cNvPr id="6" name="Segnaposto numero diapositiva 5"/>
          <p:cNvSpPr>
            <a:spLocks noGrp="1"/>
          </p:cNvSpPr>
          <p:nvPr>
            <p:ph type="sldNum" sz="quarter" idx="12"/>
          </p:nvPr>
        </p:nvSpPr>
        <p:spPr/>
        <p:txBody>
          <a:bodyPr/>
          <a:lstStyle/>
          <a:p>
            <a:fld id="{46AA76B4-4303-410D-BFF9-600A0950CD6E}"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830B905-0DC1-416B-BE18-BF13B2EF18BA}" type="datetime1">
              <a:rPr lang="it-IT" smtClean="0"/>
              <a:t>24/03/2016</a:t>
            </a:fld>
            <a:endParaRPr lang="it-IT"/>
          </a:p>
        </p:txBody>
      </p:sp>
      <p:sp>
        <p:nvSpPr>
          <p:cNvPr id="5" name="Segnaposto piè di pagina 4"/>
          <p:cNvSpPr>
            <a:spLocks noGrp="1"/>
          </p:cNvSpPr>
          <p:nvPr>
            <p:ph type="ftr" sz="quarter" idx="11"/>
          </p:nvPr>
        </p:nvSpPr>
        <p:spPr/>
        <p:txBody>
          <a:bodyPr/>
          <a:lstStyle/>
          <a:p>
            <a:r>
              <a:rPr lang="it-IT" smtClean="0"/>
              <a:t>Prof. Antonio Iacovino</a:t>
            </a:r>
            <a:endParaRPr lang="it-IT"/>
          </a:p>
        </p:txBody>
      </p:sp>
      <p:sp>
        <p:nvSpPr>
          <p:cNvPr id="6" name="Segnaposto numero diapositiva 5"/>
          <p:cNvSpPr>
            <a:spLocks noGrp="1"/>
          </p:cNvSpPr>
          <p:nvPr>
            <p:ph type="sldNum" sz="quarter" idx="12"/>
          </p:nvPr>
        </p:nvSpPr>
        <p:spPr/>
        <p:txBody>
          <a:bodyPr/>
          <a:lstStyle/>
          <a:p>
            <a:fld id="{46AA76B4-4303-410D-BFF9-600A0950CD6E}"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C9CCDBB-7C8F-41C1-AAF6-4C0FAA9B10D1}" type="datetime1">
              <a:rPr lang="it-IT" smtClean="0"/>
              <a:t>24/03/2016</a:t>
            </a:fld>
            <a:endParaRPr lang="it-IT"/>
          </a:p>
        </p:txBody>
      </p:sp>
      <p:sp>
        <p:nvSpPr>
          <p:cNvPr id="5" name="Segnaposto piè di pagina 4"/>
          <p:cNvSpPr>
            <a:spLocks noGrp="1"/>
          </p:cNvSpPr>
          <p:nvPr>
            <p:ph type="ftr" sz="quarter" idx="11"/>
          </p:nvPr>
        </p:nvSpPr>
        <p:spPr/>
        <p:txBody>
          <a:bodyPr/>
          <a:lstStyle/>
          <a:p>
            <a:r>
              <a:rPr lang="it-IT" smtClean="0"/>
              <a:t>Prof. Antonio Iacovino</a:t>
            </a:r>
            <a:endParaRPr lang="it-IT"/>
          </a:p>
        </p:txBody>
      </p:sp>
      <p:sp>
        <p:nvSpPr>
          <p:cNvPr id="6" name="Segnaposto numero diapositiva 5"/>
          <p:cNvSpPr>
            <a:spLocks noGrp="1"/>
          </p:cNvSpPr>
          <p:nvPr>
            <p:ph type="sldNum" sz="quarter" idx="12"/>
          </p:nvPr>
        </p:nvSpPr>
        <p:spPr/>
        <p:txBody>
          <a:bodyPr/>
          <a:lstStyle/>
          <a:p>
            <a:fld id="{46AA76B4-4303-410D-BFF9-600A0950CD6E}"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7665D548-FBB7-4500-968D-5FF4A6569A36}" type="datetime1">
              <a:rPr lang="it-IT" smtClean="0"/>
              <a:t>24/03/2016</a:t>
            </a:fld>
            <a:endParaRPr lang="it-IT"/>
          </a:p>
        </p:txBody>
      </p:sp>
      <p:sp>
        <p:nvSpPr>
          <p:cNvPr id="5" name="Segnaposto piè di pagina 4"/>
          <p:cNvSpPr>
            <a:spLocks noGrp="1"/>
          </p:cNvSpPr>
          <p:nvPr>
            <p:ph type="ftr" sz="quarter" idx="11"/>
          </p:nvPr>
        </p:nvSpPr>
        <p:spPr/>
        <p:txBody>
          <a:bodyPr/>
          <a:lstStyle/>
          <a:p>
            <a:r>
              <a:rPr lang="it-IT" smtClean="0"/>
              <a:t>Prof. Antonio Iacovino</a:t>
            </a:r>
            <a:endParaRPr lang="it-IT"/>
          </a:p>
        </p:txBody>
      </p:sp>
      <p:sp>
        <p:nvSpPr>
          <p:cNvPr id="6" name="Segnaposto numero diapositiva 5"/>
          <p:cNvSpPr>
            <a:spLocks noGrp="1"/>
          </p:cNvSpPr>
          <p:nvPr>
            <p:ph type="sldNum" sz="quarter" idx="12"/>
          </p:nvPr>
        </p:nvSpPr>
        <p:spPr/>
        <p:txBody>
          <a:bodyPr/>
          <a:lstStyle/>
          <a:p>
            <a:fld id="{46AA76B4-4303-410D-BFF9-600A0950CD6E}"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3CFFE80E-02E7-4595-A0CE-51D2EA0DF559}" type="datetime1">
              <a:rPr lang="it-IT" smtClean="0"/>
              <a:t>24/03/2016</a:t>
            </a:fld>
            <a:endParaRPr lang="it-IT"/>
          </a:p>
        </p:txBody>
      </p:sp>
      <p:sp>
        <p:nvSpPr>
          <p:cNvPr id="6" name="Segnaposto piè di pagina 5"/>
          <p:cNvSpPr>
            <a:spLocks noGrp="1"/>
          </p:cNvSpPr>
          <p:nvPr>
            <p:ph type="ftr" sz="quarter" idx="11"/>
          </p:nvPr>
        </p:nvSpPr>
        <p:spPr/>
        <p:txBody>
          <a:bodyPr/>
          <a:lstStyle/>
          <a:p>
            <a:r>
              <a:rPr lang="it-IT" smtClean="0"/>
              <a:t>Prof. Antonio Iacovino</a:t>
            </a:r>
            <a:endParaRPr lang="it-IT"/>
          </a:p>
        </p:txBody>
      </p:sp>
      <p:sp>
        <p:nvSpPr>
          <p:cNvPr id="7" name="Segnaposto numero diapositiva 6"/>
          <p:cNvSpPr>
            <a:spLocks noGrp="1"/>
          </p:cNvSpPr>
          <p:nvPr>
            <p:ph type="sldNum" sz="quarter" idx="12"/>
          </p:nvPr>
        </p:nvSpPr>
        <p:spPr/>
        <p:txBody>
          <a:bodyPr/>
          <a:lstStyle/>
          <a:p>
            <a:fld id="{46AA76B4-4303-410D-BFF9-600A0950CD6E}"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8B3D6AE7-9D55-49BB-8077-170C6B4A19BA}" type="datetime1">
              <a:rPr lang="it-IT" smtClean="0"/>
              <a:t>24/03/2016</a:t>
            </a:fld>
            <a:endParaRPr lang="it-IT"/>
          </a:p>
        </p:txBody>
      </p:sp>
      <p:sp>
        <p:nvSpPr>
          <p:cNvPr id="8" name="Segnaposto piè di pagina 7"/>
          <p:cNvSpPr>
            <a:spLocks noGrp="1"/>
          </p:cNvSpPr>
          <p:nvPr>
            <p:ph type="ftr" sz="quarter" idx="11"/>
          </p:nvPr>
        </p:nvSpPr>
        <p:spPr/>
        <p:txBody>
          <a:bodyPr/>
          <a:lstStyle/>
          <a:p>
            <a:r>
              <a:rPr lang="it-IT" smtClean="0"/>
              <a:t>Prof. Antonio Iacovino</a:t>
            </a:r>
            <a:endParaRPr lang="it-IT"/>
          </a:p>
        </p:txBody>
      </p:sp>
      <p:sp>
        <p:nvSpPr>
          <p:cNvPr id="9" name="Segnaposto numero diapositiva 8"/>
          <p:cNvSpPr>
            <a:spLocks noGrp="1"/>
          </p:cNvSpPr>
          <p:nvPr>
            <p:ph type="sldNum" sz="quarter" idx="12"/>
          </p:nvPr>
        </p:nvSpPr>
        <p:spPr/>
        <p:txBody>
          <a:bodyPr/>
          <a:lstStyle/>
          <a:p>
            <a:fld id="{46AA76B4-4303-410D-BFF9-600A0950CD6E}"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284511F8-E7B0-4EB8-8CD0-E6532A6B4EF9}" type="datetime1">
              <a:rPr lang="it-IT" smtClean="0"/>
              <a:t>24/03/2016</a:t>
            </a:fld>
            <a:endParaRPr lang="it-IT"/>
          </a:p>
        </p:txBody>
      </p:sp>
      <p:sp>
        <p:nvSpPr>
          <p:cNvPr id="4" name="Segnaposto piè di pagina 3"/>
          <p:cNvSpPr>
            <a:spLocks noGrp="1"/>
          </p:cNvSpPr>
          <p:nvPr>
            <p:ph type="ftr" sz="quarter" idx="11"/>
          </p:nvPr>
        </p:nvSpPr>
        <p:spPr/>
        <p:txBody>
          <a:bodyPr/>
          <a:lstStyle/>
          <a:p>
            <a:r>
              <a:rPr lang="it-IT" smtClean="0"/>
              <a:t>Prof. Antonio Iacovino</a:t>
            </a:r>
            <a:endParaRPr lang="it-IT"/>
          </a:p>
        </p:txBody>
      </p:sp>
      <p:sp>
        <p:nvSpPr>
          <p:cNvPr id="5" name="Segnaposto numero diapositiva 4"/>
          <p:cNvSpPr>
            <a:spLocks noGrp="1"/>
          </p:cNvSpPr>
          <p:nvPr>
            <p:ph type="sldNum" sz="quarter" idx="12"/>
          </p:nvPr>
        </p:nvSpPr>
        <p:spPr/>
        <p:txBody>
          <a:bodyPr/>
          <a:lstStyle/>
          <a:p>
            <a:fld id="{46AA76B4-4303-410D-BFF9-600A0950CD6E}"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EB3D917-82A3-4401-A7E8-D1E876978519}" type="datetime1">
              <a:rPr lang="it-IT" smtClean="0"/>
              <a:t>24/03/2016</a:t>
            </a:fld>
            <a:endParaRPr lang="it-IT"/>
          </a:p>
        </p:txBody>
      </p:sp>
      <p:sp>
        <p:nvSpPr>
          <p:cNvPr id="3" name="Segnaposto piè di pagina 2"/>
          <p:cNvSpPr>
            <a:spLocks noGrp="1"/>
          </p:cNvSpPr>
          <p:nvPr>
            <p:ph type="ftr" sz="quarter" idx="11"/>
          </p:nvPr>
        </p:nvSpPr>
        <p:spPr/>
        <p:txBody>
          <a:bodyPr/>
          <a:lstStyle/>
          <a:p>
            <a:r>
              <a:rPr lang="it-IT" smtClean="0"/>
              <a:t>Prof. Antonio Iacovino</a:t>
            </a:r>
            <a:endParaRPr lang="it-IT"/>
          </a:p>
        </p:txBody>
      </p:sp>
      <p:sp>
        <p:nvSpPr>
          <p:cNvPr id="4" name="Segnaposto numero diapositiva 3"/>
          <p:cNvSpPr>
            <a:spLocks noGrp="1"/>
          </p:cNvSpPr>
          <p:nvPr>
            <p:ph type="sldNum" sz="quarter" idx="12"/>
          </p:nvPr>
        </p:nvSpPr>
        <p:spPr/>
        <p:txBody>
          <a:bodyPr/>
          <a:lstStyle/>
          <a:p>
            <a:fld id="{46AA76B4-4303-410D-BFF9-600A0950CD6E}"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BD0FA379-B37C-4AA7-8155-FDC1DB86060A}" type="datetime1">
              <a:rPr lang="it-IT" smtClean="0"/>
              <a:t>24/03/2016</a:t>
            </a:fld>
            <a:endParaRPr lang="it-IT"/>
          </a:p>
        </p:txBody>
      </p:sp>
      <p:sp>
        <p:nvSpPr>
          <p:cNvPr id="6" name="Segnaposto piè di pagina 5"/>
          <p:cNvSpPr>
            <a:spLocks noGrp="1"/>
          </p:cNvSpPr>
          <p:nvPr>
            <p:ph type="ftr" sz="quarter" idx="11"/>
          </p:nvPr>
        </p:nvSpPr>
        <p:spPr/>
        <p:txBody>
          <a:bodyPr/>
          <a:lstStyle/>
          <a:p>
            <a:r>
              <a:rPr lang="it-IT" smtClean="0"/>
              <a:t>Prof. Antonio Iacovino</a:t>
            </a:r>
            <a:endParaRPr lang="it-IT"/>
          </a:p>
        </p:txBody>
      </p:sp>
      <p:sp>
        <p:nvSpPr>
          <p:cNvPr id="7" name="Segnaposto numero diapositiva 6"/>
          <p:cNvSpPr>
            <a:spLocks noGrp="1"/>
          </p:cNvSpPr>
          <p:nvPr>
            <p:ph type="sldNum" sz="quarter" idx="12"/>
          </p:nvPr>
        </p:nvSpPr>
        <p:spPr/>
        <p:txBody>
          <a:bodyPr/>
          <a:lstStyle/>
          <a:p>
            <a:fld id="{46AA76B4-4303-410D-BFF9-600A0950CD6E}"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67001293-F08D-4B8F-8709-4CB453ADBEF7}" type="datetime1">
              <a:rPr lang="it-IT" smtClean="0"/>
              <a:t>24/03/2016</a:t>
            </a:fld>
            <a:endParaRPr lang="it-IT"/>
          </a:p>
        </p:txBody>
      </p:sp>
      <p:sp>
        <p:nvSpPr>
          <p:cNvPr id="6" name="Segnaposto piè di pagina 5"/>
          <p:cNvSpPr>
            <a:spLocks noGrp="1"/>
          </p:cNvSpPr>
          <p:nvPr>
            <p:ph type="ftr" sz="quarter" idx="11"/>
          </p:nvPr>
        </p:nvSpPr>
        <p:spPr/>
        <p:txBody>
          <a:bodyPr/>
          <a:lstStyle/>
          <a:p>
            <a:r>
              <a:rPr lang="it-IT" smtClean="0"/>
              <a:t>Prof. Antonio Iacovino</a:t>
            </a:r>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46AA76B4-4303-410D-BFF9-600A0950CD6E}"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77140A9-752F-45E7-94C7-DAED9F55EC27}" type="datetime1">
              <a:rPr lang="it-IT" smtClean="0"/>
              <a:t>24/03/2016</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it-IT" smtClean="0"/>
              <a:t>Prof. Antonio Iacovino</a:t>
            </a:r>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AA76B4-4303-410D-BFF9-600A0950CD6E}"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integrazionescolastica.it/article/57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uniecampus.it/ateneo/l-infrastruttura-di-e-learning/index.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908720"/>
            <a:ext cx="7851648" cy="4248472"/>
          </a:xfrm>
        </p:spPr>
        <p:txBody>
          <a:bodyPr>
            <a:noAutofit/>
            <a:scene3d>
              <a:camera prst="orthographicFront"/>
              <a:lightRig rig="freezing" dir="t">
                <a:rot lat="0" lon="0" rev="5640000"/>
              </a:lightRig>
            </a:scene3d>
          </a:bodyPr>
          <a:lstStyle/>
          <a:p>
            <a:pPr algn="ctr"/>
            <a:r>
              <a:rPr lang="it-IT" sz="5800" dirty="0" smtClean="0"/>
              <a:t>E- LEARNING E </a:t>
            </a:r>
            <a:br>
              <a:rPr lang="it-IT" sz="5800" dirty="0" smtClean="0"/>
            </a:br>
            <a:r>
              <a:rPr lang="it-IT" sz="5800" dirty="0" smtClean="0"/>
              <a:t>FORMAZIONE A DISTANZA </a:t>
            </a:r>
            <a:br>
              <a:rPr lang="it-IT" sz="5800" dirty="0" smtClean="0"/>
            </a:br>
            <a:r>
              <a:rPr lang="it-IT" sz="5800" dirty="0" smtClean="0"/>
              <a:t>(FAD</a:t>
            </a:r>
            <a:r>
              <a:rPr lang="it-IT" sz="5800" dirty="0" smtClean="0"/>
              <a:t>) </a:t>
            </a:r>
            <a:endParaRPr lang="it-IT" sz="5800" dirty="0"/>
          </a:p>
        </p:txBody>
      </p:sp>
      <p:sp>
        <p:nvSpPr>
          <p:cNvPr id="3" name="Segnaposto piè di pagina 2"/>
          <p:cNvSpPr>
            <a:spLocks noGrp="1"/>
          </p:cNvSpPr>
          <p:nvPr>
            <p:ph type="ftr" sz="quarter" idx="11"/>
          </p:nvPr>
        </p:nvSpPr>
        <p:spPr/>
        <p:txBody>
          <a:bodyPr/>
          <a:lstStyle/>
          <a:p>
            <a:r>
              <a:rPr lang="it-IT" smtClean="0"/>
              <a:t>Prof. Antonio Iacovino</a:t>
            </a:r>
            <a:endParaRPr lang="it-IT"/>
          </a:p>
        </p:txBody>
      </p:sp>
    </p:spTree>
  </p:cSld>
  <p:clrMapOvr>
    <a:masterClrMapping/>
  </p:clrMapOvr>
  <p:transition advTm="3000">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6309320"/>
          </a:xfrm>
        </p:spPr>
        <p:txBody>
          <a:bodyPr>
            <a:noAutofit/>
          </a:bodyPr>
          <a:lstStyle/>
          <a:p>
            <a:pPr algn="just">
              <a:buNone/>
            </a:pPr>
            <a:r>
              <a:rPr lang="it-IT" sz="3300" dirty="0" smtClean="0"/>
              <a:t>	 quale tecnologia </a:t>
            </a:r>
            <a:r>
              <a:rPr lang="it-IT" sz="3300" dirty="0" err="1" smtClean="0"/>
              <a:t>assistiva</a:t>
            </a:r>
            <a:r>
              <a:rPr lang="it-IT" sz="3300" dirty="0" smtClean="0"/>
              <a:t>, ovverosia, volta a facilitare non solo l’inserimento di studenti disabili, ma anche la realizzazione professionale di docenti con disabilità che non potrebbero svolgere la loro attività in strutture scolastiche tradizionali, raggiungendo, pertanto, quelle finalità di integrazione sociale  e di eliminazione di svantaggio sociale delle  persone affette da minorazioni </a:t>
            </a:r>
            <a:r>
              <a:rPr lang="it-IT" sz="3300" dirty="0" err="1" smtClean="0"/>
              <a:t>psico</a:t>
            </a:r>
            <a:r>
              <a:rPr lang="it-IT" sz="3300" dirty="0" smtClean="0"/>
              <a:t> fisiche, cristallizzate   nell’art. 1 della </a:t>
            </a:r>
            <a:r>
              <a:rPr lang="it-IT" sz="3300" dirty="0" smtClean="0">
                <a:hlinkClick r:id="rId2"/>
              </a:rPr>
              <a:t>Legge n.104 del 1992</a:t>
            </a:r>
            <a:r>
              <a:rPr lang="it-IT" sz="3300" dirty="0" smtClean="0"/>
              <a:t>.</a:t>
            </a:r>
            <a:endParaRPr lang="it-IT" sz="3300" dirty="0"/>
          </a:p>
        </p:txBody>
      </p:sp>
      <p:sp>
        <p:nvSpPr>
          <p:cNvPr id="4" name="Segnaposto piè di pagina 3"/>
          <p:cNvSpPr>
            <a:spLocks noGrp="1"/>
          </p:cNvSpPr>
          <p:nvPr>
            <p:ph type="ftr" sz="quarter" idx="11"/>
          </p:nvPr>
        </p:nvSpPr>
        <p:spPr/>
        <p:txBody>
          <a:bodyPr/>
          <a:lstStyle/>
          <a:p>
            <a:r>
              <a:rPr lang="it-IT" smtClean="0"/>
              <a:t>Prof. Antonio Iacovino</a:t>
            </a:r>
            <a:endParaRPr lang="it-IT"/>
          </a:p>
        </p:txBody>
      </p:sp>
    </p:spTree>
  </p:cSld>
  <p:clrMapOvr>
    <a:masterClrMapping/>
  </p:clrMapOvr>
  <p:transition advTm="15000">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908720"/>
            <a:ext cx="8229600" cy="5400600"/>
          </a:xfrm>
        </p:spPr>
        <p:txBody>
          <a:bodyPr>
            <a:noAutofit/>
          </a:bodyPr>
          <a:lstStyle/>
          <a:p>
            <a:pPr algn="just">
              <a:buNone/>
            </a:pPr>
            <a:r>
              <a:rPr lang="it-IT" sz="3600" dirty="0" smtClean="0"/>
              <a:t>	</a:t>
            </a:r>
            <a:r>
              <a:rPr lang="it-IT" sz="3400" dirty="0" smtClean="0"/>
              <a:t>Per formazione a distanza (</a:t>
            </a:r>
            <a:r>
              <a:rPr lang="it-IT" sz="3400" dirty="0" err="1" smtClean="0"/>
              <a:t>FaD</a:t>
            </a:r>
            <a:r>
              <a:rPr lang="it-IT" sz="3400" dirty="0" smtClean="0"/>
              <a:t>) si intende quel processo formativo caratterizzato da:</a:t>
            </a:r>
          </a:p>
          <a:p>
            <a:pPr algn="just"/>
            <a:r>
              <a:rPr lang="it-IT" sz="3400" dirty="0" smtClean="0"/>
              <a:t> la separazione spazio-temporale tra docente e discente e tra gli studenti;</a:t>
            </a:r>
          </a:p>
          <a:p>
            <a:pPr algn="just"/>
            <a:r>
              <a:rPr lang="it-IT" sz="3400" dirty="0" smtClean="0"/>
              <a:t> l’uso di </a:t>
            </a:r>
            <a:r>
              <a:rPr lang="it-IT" sz="3400" i="1" dirty="0" smtClean="0"/>
              <a:t>educational media </a:t>
            </a:r>
            <a:r>
              <a:rPr lang="it-IT" sz="3400" dirty="0" smtClean="0"/>
              <a:t>per colmare la distanza e condurre e favorire il dialogo tra i fruitori e il centro erogatore dell’intervento formativo</a:t>
            </a:r>
            <a:r>
              <a:rPr lang="it-IT" sz="3600" dirty="0" smtClean="0"/>
              <a:t>;</a:t>
            </a:r>
          </a:p>
          <a:p>
            <a:pPr algn="just"/>
            <a:endParaRPr lang="it-IT" sz="3600" dirty="0" smtClean="0"/>
          </a:p>
        </p:txBody>
      </p:sp>
      <p:sp>
        <p:nvSpPr>
          <p:cNvPr id="4" name="Segnaposto piè di pagina 3"/>
          <p:cNvSpPr>
            <a:spLocks noGrp="1"/>
          </p:cNvSpPr>
          <p:nvPr>
            <p:ph type="ftr" sz="quarter" idx="11"/>
          </p:nvPr>
        </p:nvSpPr>
        <p:spPr/>
        <p:txBody>
          <a:bodyPr/>
          <a:lstStyle/>
          <a:p>
            <a:r>
              <a:rPr lang="it-IT" smtClean="0"/>
              <a:t>Prof. Antonio Iacovino</a:t>
            </a:r>
            <a:endParaRPr lang="it-IT"/>
          </a:p>
        </p:txBody>
      </p:sp>
    </p:spTree>
  </p:cSld>
  <p:clrMapOvr>
    <a:masterClrMapping/>
  </p:clrMapOvr>
  <p:transition advTm="15000">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827584" y="908720"/>
            <a:ext cx="7560840" cy="1938992"/>
          </a:xfrm>
          <a:prstGeom prst="rect">
            <a:avLst/>
          </a:prstGeom>
        </p:spPr>
        <p:txBody>
          <a:bodyPr wrap="square">
            <a:spAutoFit/>
          </a:bodyPr>
          <a:lstStyle/>
          <a:p>
            <a:pPr algn="just"/>
            <a:endParaRPr lang="it-IT" sz="4000" dirty="0" smtClean="0"/>
          </a:p>
          <a:p>
            <a:pPr algn="just"/>
            <a:endParaRPr lang="it-IT" sz="4000" dirty="0" smtClean="0"/>
          </a:p>
          <a:p>
            <a:endParaRPr lang="it-IT" sz="4000" dirty="0"/>
          </a:p>
        </p:txBody>
      </p:sp>
      <p:sp>
        <p:nvSpPr>
          <p:cNvPr id="5" name="Rettangolo 4"/>
          <p:cNvSpPr/>
          <p:nvPr/>
        </p:nvSpPr>
        <p:spPr>
          <a:xfrm>
            <a:off x="683568" y="908721"/>
            <a:ext cx="7992888" cy="4524315"/>
          </a:xfrm>
          <a:prstGeom prst="rect">
            <a:avLst/>
          </a:prstGeom>
        </p:spPr>
        <p:txBody>
          <a:bodyPr wrap="square">
            <a:spAutoFit/>
          </a:bodyPr>
          <a:lstStyle/>
          <a:p>
            <a:pPr algn="just"/>
            <a:endParaRPr lang="it-IT" sz="3600" dirty="0" smtClean="0"/>
          </a:p>
          <a:p>
            <a:pPr algn="just">
              <a:buClr>
                <a:schemeClr val="tx2">
                  <a:lumMod val="40000"/>
                  <a:lumOff val="60000"/>
                </a:schemeClr>
              </a:buClr>
              <a:buSzPct val="140000"/>
              <a:buFont typeface="Arial" pitchFamily="34" charset="0"/>
              <a:buChar char="•"/>
            </a:pPr>
            <a:r>
              <a:rPr lang="it-IT" sz="3600" dirty="0" smtClean="0"/>
              <a:t> </a:t>
            </a:r>
            <a:r>
              <a:rPr lang="it-IT" sz="3400" dirty="0" smtClean="0"/>
              <a:t>la possibilità di sviluppare una comunicazione bidirezionale, sia in senso verticale (docente-studente) che in direzione orizzontale (studente-studente), ricreando processi di socializzazione tipici dell’aula;</a:t>
            </a:r>
          </a:p>
          <a:p>
            <a:pPr algn="just"/>
            <a:endParaRPr lang="it-IT" sz="3600" dirty="0" smtClean="0"/>
          </a:p>
        </p:txBody>
      </p:sp>
      <p:sp>
        <p:nvSpPr>
          <p:cNvPr id="6" name="Segnaposto piè di pagina 5"/>
          <p:cNvSpPr>
            <a:spLocks noGrp="1"/>
          </p:cNvSpPr>
          <p:nvPr>
            <p:ph type="ftr" sz="quarter" idx="11"/>
          </p:nvPr>
        </p:nvSpPr>
        <p:spPr/>
        <p:txBody>
          <a:bodyPr/>
          <a:lstStyle/>
          <a:p>
            <a:r>
              <a:rPr lang="it-IT" smtClean="0"/>
              <a:t>Prof. Antonio Iacovino</a:t>
            </a:r>
            <a:endParaRPr lang="it-IT"/>
          </a:p>
        </p:txBody>
      </p:sp>
    </p:spTree>
  </p:cSld>
  <p:clrMapOvr>
    <a:masterClrMapping/>
  </p:clrMapOvr>
  <p:transition advTm="12000">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67544" y="980729"/>
            <a:ext cx="8280920" cy="1938992"/>
          </a:xfrm>
          <a:prstGeom prst="rect">
            <a:avLst/>
          </a:prstGeom>
        </p:spPr>
        <p:txBody>
          <a:bodyPr wrap="square">
            <a:spAutoFit/>
          </a:bodyPr>
          <a:lstStyle/>
          <a:p>
            <a:pPr algn="just"/>
            <a:endParaRPr lang="it-IT" sz="4000" dirty="0" smtClean="0"/>
          </a:p>
          <a:p>
            <a:pPr algn="just"/>
            <a:endParaRPr lang="it-IT" sz="3600" dirty="0" smtClean="0"/>
          </a:p>
          <a:p>
            <a:pPr algn="just"/>
            <a:endParaRPr lang="it-IT" sz="4000" dirty="0" smtClean="0"/>
          </a:p>
        </p:txBody>
      </p:sp>
      <p:sp>
        <p:nvSpPr>
          <p:cNvPr id="3" name="Rettangolo 2"/>
          <p:cNvSpPr/>
          <p:nvPr/>
        </p:nvSpPr>
        <p:spPr>
          <a:xfrm>
            <a:off x="755576" y="908720"/>
            <a:ext cx="7704856" cy="5632311"/>
          </a:xfrm>
          <a:prstGeom prst="rect">
            <a:avLst/>
          </a:prstGeom>
        </p:spPr>
        <p:txBody>
          <a:bodyPr wrap="square">
            <a:spAutoFit/>
          </a:bodyPr>
          <a:lstStyle/>
          <a:p>
            <a:pPr algn="just">
              <a:buClr>
                <a:schemeClr val="tx2">
                  <a:lumMod val="40000"/>
                  <a:lumOff val="60000"/>
                </a:schemeClr>
              </a:buClr>
              <a:buSzPct val="140000"/>
              <a:buFont typeface="Arial" pitchFamily="34" charset="0"/>
              <a:buChar char="•"/>
            </a:pPr>
            <a:r>
              <a:rPr lang="it-IT" sz="3600" dirty="0" smtClean="0"/>
              <a:t> </a:t>
            </a:r>
            <a:r>
              <a:rPr lang="it-IT" sz="3400" dirty="0" smtClean="0"/>
              <a:t>la maggiore autonomia dello studente nell’organizzazione del proprio iter di studio e nella gestione dei propri tempi di apprendimento.</a:t>
            </a:r>
          </a:p>
          <a:p>
            <a:pPr>
              <a:buClr>
                <a:schemeClr val="tx2">
                  <a:lumMod val="60000"/>
                  <a:lumOff val="40000"/>
                </a:schemeClr>
              </a:buClr>
              <a:buFont typeface="Arial" pitchFamily="34" charset="0"/>
              <a:buChar char="•"/>
            </a:pPr>
            <a:endParaRPr lang="it-IT" sz="3600" dirty="0" smtClean="0"/>
          </a:p>
          <a:p>
            <a:pPr>
              <a:buClr>
                <a:schemeClr val="tx2">
                  <a:lumMod val="60000"/>
                  <a:lumOff val="40000"/>
                </a:schemeClr>
              </a:buClr>
              <a:buFont typeface="Arial" pitchFamily="34" charset="0"/>
              <a:buChar char="•"/>
            </a:pPr>
            <a:endParaRPr lang="it-IT" sz="3600" dirty="0" smtClean="0"/>
          </a:p>
          <a:p>
            <a:pPr>
              <a:buClr>
                <a:schemeClr val="tx2">
                  <a:lumMod val="60000"/>
                  <a:lumOff val="40000"/>
                </a:schemeClr>
              </a:buClr>
              <a:buFont typeface="Arial" pitchFamily="34" charset="0"/>
              <a:buChar char="•"/>
            </a:pPr>
            <a:endParaRPr lang="it-IT" sz="3600" dirty="0" smtClean="0"/>
          </a:p>
          <a:p>
            <a:pPr>
              <a:buClr>
                <a:schemeClr val="tx2">
                  <a:lumMod val="60000"/>
                  <a:lumOff val="40000"/>
                </a:schemeClr>
              </a:buClr>
              <a:buFont typeface="Arial" pitchFamily="34" charset="0"/>
              <a:buChar char="•"/>
            </a:pPr>
            <a:endParaRPr lang="it-IT" sz="3600" dirty="0" smtClean="0"/>
          </a:p>
          <a:p>
            <a:pPr>
              <a:buClr>
                <a:schemeClr val="tx2">
                  <a:lumMod val="60000"/>
                  <a:lumOff val="40000"/>
                </a:schemeClr>
              </a:buClr>
              <a:buFont typeface="Arial" pitchFamily="34" charset="0"/>
              <a:buChar char="•"/>
            </a:pPr>
            <a:endParaRPr lang="it-IT" sz="3600" dirty="0" smtClean="0"/>
          </a:p>
          <a:p>
            <a:pPr>
              <a:buClr>
                <a:schemeClr val="tx2">
                  <a:lumMod val="60000"/>
                  <a:lumOff val="40000"/>
                </a:schemeClr>
              </a:buClr>
              <a:buFont typeface="Arial" pitchFamily="34" charset="0"/>
              <a:buChar char="•"/>
            </a:pPr>
            <a:endParaRPr lang="it-IT" sz="3600" dirty="0"/>
          </a:p>
        </p:txBody>
      </p:sp>
      <p:sp>
        <p:nvSpPr>
          <p:cNvPr id="5" name="Rettangolo 4"/>
          <p:cNvSpPr/>
          <p:nvPr/>
        </p:nvSpPr>
        <p:spPr>
          <a:xfrm>
            <a:off x="755576" y="3284984"/>
            <a:ext cx="7560840" cy="2708434"/>
          </a:xfrm>
          <a:prstGeom prst="rect">
            <a:avLst/>
          </a:prstGeom>
        </p:spPr>
        <p:txBody>
          <a:bodyPr wrap="square">
            <a:spAutoFit/>
          </a:bodyPr>
          <a:lstStyle/>
          <a:p>
            <a:pPr algn="just"/>
            <a:r>
              <a:rPr lang="it-IT" sz="3400" dirty="0" smtClean="0"/>
              <a:t>L’ e-learning può essere considerato come la </a:t>
            </a:r>
            <a:r>
              <a:rPr lang="it-IT" sz="3400" dirty="0" err="1" smtClean="0"/>
              <a:t>FaD</a:t>
            </a:r>
            <a:r>
              <a:rPr lang="it-IT" sz="3400" dirty="0" smtClean="0"/>
              <a:t> di terza generazione, quella cioè che sia avvale del’uso di internet come strumento trasmissivo, comunicativo e collaborativo. </a:t>
            </a:r>
          </a:p>
        </p:txBody>
      </p:sp>
      <p:sp>
        <p:nvSpPr>
          <p:cNvPr id="6" name="Segnaposto piè di pagina 5"/>
          <p:cNvSpPr>
            <a:spLocks noGrp="1"/>
          </p:cNvSpPr>
          <p:nvPr>
            <p:ph type="ftr" sz="quarter" idx="11"/>
          </p:nvPr>
        </p:nvSpPr>
        <p:spPr/>
        <p:txBody>
          <a:bodyPr/>
          <a:lstStyle/>
          <a:p>
            <a:r>
              <a:rPr lang="it-IT" smtClean="0"/>
              <a:t>Prof. Antonio Iacovino</a:t>
            </a:r>
            <a:endParaRPr lang="it-IT"/>
          </a:p>
        </p:txBody>
      </p:sp>
    </p:spTree>
  </p:cSld>
  <p:clrMapOvr>
    <a:masterClrMapping/>
  </p:clrMapOvr>
  <p:transition advClick="0" advTm="15000">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a:xfrm>
            <a:off x="395536" y="1196752"/>
            <a:ext cx="8229600" cy="5040560"/>
          </a:xfrm>
        </p:spPr>
        <p:txBody>
          <a:bodyPr>
            <a:normAutofit fontScale="92500"/>
          </a:bodyPr>
          <a:lstStyle/>
          <a:p>
            <a:pPr algn="just">
              <a:buNone/>
            </a:pPr>
            <a:r>
              <a:rPr lang="it-IT" sz="3600" dirty="0" smtClean="0"/>
              <a:t>	</a:t>
            </a:r>
            <a:r>
              <a:rPr lang="it-IT" sz="3700" dirty="0" smtClean="0"/>
              <a:t>La </a:t>
            </a:r>
            <a:r>
              <a:rPr lang="it-IT" sz="3700" dirty="0" err="1" smtClean="0"/>
              <a:t>FaD</a:t>
            </a:r>
            <a:r>
              <a:rPr lang="it-IT" sz="3700" dirty="0" smtClean="0"/>
              <a:t> di prima generazione sottendeva un modello  di comunicazione unidirezionale, per corrispondenza (già fine ottocento); </a:t>
            </a:r>
          </a:p>
          <a:p>
            <a:pPr algn="just">
              <a:buNone/>
            </a:pPr>
            <a:r>
              <a:rPr lang="it-IT" sz="3700" dirty="0" smtClean="0"/>
              <a:t>	la seconda generazione (anni sessanta) ha mantenuto un modello unidirezionale ma si è avvalsa dei moderni modelli di canali di comunicazione (radio e televisione) divenendo multi/ </a:t>
            </a:r>
            <a:r>
              <a:rPr lang="it-IT" sz="3700" dirty="0" err="1" smtClean="0"/>
              <a:t>plurimediale</a:t>
            </a:r>
            <a:r>
              <a:rPr lang="it-IT" sz="3700" dirty="0" smtClean="0"/>
              <a:t>. </a:t>
            </a:r>
            <a:endParaRPr lang="it-IT" sz="3700" dirty="0"/>
          </a:p>
        </p:txBody>
      </p:sp>
      <p:sp>
        <p:nvSpPr>
          <p:cNvPr id="3" name="Segnaposto piè di pagina 2"/>
          <p:cNvSpPr>
            <a:spLocks noGrp="1"/>
          </p:cNvSpPr>
          <p:nvPr>
            <p:ph type="ftr" sz="quarter" idx="11"/>
          </p:nvPr>
        </p:nvSpPr>
        <p:spPr/>
        <p:txBody>
          <a:bodyPr/>
          <a:lstStyle/>
          <a:p>
            <a:r>
              <a:rPr lang="it-IT" smtClean="0"/>
              <a:t>Prof. Antonio Iacovino</a:t>
            </a:r>
            <a:endParaRPr lang="it-IT"/>
          </a:p>
        </p:txBody>
      </p:sp>
    </p:spTree>
  </p:cSld>
  <p:clrMapOvr>
    <a:masterClrMapping/>
  </p:clrMapOvr>
  <p:transition advClick="0" advTm="15000">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a:xfrm>
            <a:off x="467544" y="1268760"/>
            <a:ext cx="8229600" cy="4389120"/>
          </a:xfrm>
        </p:spPr>
        <p:txBody>
          <a:bodyPr>
            <a:normAutofit/>
          </a:bodyPr>
          <a:lstStyle/>
          <a:p>
            <a:pPr algn="just">
              <a:buNone/>
            </a:pPr>
            <a:r>
              <a:rPr lang="it-IT" sz="3600" dirty="0" smtClean="0"/>
              <a:t> 	</a:t>
            </a:r>
            <a:r>
              <a:rPr lang="it-IT" sz="3400" dirty="0" smtClean="0"/>
              <a:t>La terza generazione si è sviluppata a partire dagli anni novanta attuando un processo comunicativo bidirezionale e partecipativo, caratterizzato cioè da forte interattività e trova oggi la sua massima espressione nell’ e-learning (es. di  </a:t>
            </a:r>
            <a:r>
              <a:rPr lang="it-IT" sz="3400" dirty="0" smtClean="0">
                <a:hlinkClick r:id="rId2"/>
              </a:rPr>
              <a:t>infrastruttura </a:t>
            </a:r>
            <a:r>
              <a:rPr lang="it-IT" sz="3400" dirty="0" smtClean="0">
                <a:hlinkClick r:id="rId2"/>
                <a:hlinkMouseOver r:id="" action="ppaction://hlinkshowjump?jump=nextslide"/>
              </a:rPr>
              <a:t>e-learning</a:t>
            </a:r>
            <a:r>
              <a:rPr lang="it-IT" sz="3400" dirty="0" smtClean="0">
                <a:hlinkClick r:id="rId2"/>
              </a:rPr>
              <a:t> </a:t>
            </a:r>
            <a:r>
              <a:rPr lang="it-IT" sz="3400" dirty="0" smtClean="0"/>
              <a:t> nelle università italiane).</a:t>
            </a:r>
            <a:endParaRPr lang="it-IT" sz="3400" dirty="0"/>
          </a:p>
        </p:txBody>
      </p:sp>
      <p:sp>
        <p:nvSpPr>
          <p:cNvPr id="3" name="Segnaposto piè di pagina 2"/>
          <p:cNvSpPr>
            <a:spLocks noGrp="1"/>
          </p:cNvSpPr>
          <p:nvPr>
            <p:ph type="ftr" sz="quarter" idx="11"/>
          </p:nvPr>
        </p:nvSpPr>
        <p:spPr/>
        <p:txBody>
          <a:bodyPr/>
          <a:lstStyle/>
          <a:p>
            <a:r>
              <a:rPr lang="it-IT" smtClean="0"/>
              <a:t>Prof. Antonio Iacovino</a:t>
            </a:r>
            <a:endParaRPr lang="it-IT"/>
          </a:p>
        </p:txBody>
      </p:sp>
    </p:spTree>
  </p:cSld>
  <p:clrMapOvr>
    <a:masterClrMapping/>
  </p:clrMapOvr>
  <p:transition advTm="12000">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268760"/>
            <a:ext cx="8229600" cy="4389120"/>
          </a:xfrm>
        </p:spPr>
        <p:txBody>
          <a:bodyPr>
            <a:normAutofit/>
          </a:bodyPr>
          <a:lstStyle/>
          <a:p>
            <a:pPr algn="just">
              <a:buNone/>
            </a:pPr>
            <a:r>
              <a:rPr lang="it-IT" sz="3600" dirty="0" smtClean="0"/>
              <a:t> 	</a:t>
            </a:r>
            <a:r>
              <a:rPr lang="it-IT" sz="3400" dirty="0" smtClean="0"/>
              <a:t>Significative le differenze tra un corso tradizionale “standard” e un corso E-learning “standard”, evidenziate mediante la tabella comparativa elaborata da Pierluigi </a:t>
            </a:r>
            <a:r>
              <a:rPr lang="it-IT" sz="3400" dirty="0" err="1" smtClean="0"/>
              <a:t>Fontanesi</a:t>
            </a:r>
            <a:r>
              <a:rPr lang="it-IT" sz="3400" dirty="0" smtClean="0"/>
              <a:t>, di cui </a:t>
            </a:r>
            <a:r>
              <a:rPr lang="it-IT" sz="3400" i="1" dirty="0" err="1" smtClean="0"/>
              <a:t>infra</a:t>
            </a:r>
            <a:r>
              <a:rPr lang="it-IT" sz="3400" i="1" dirty="0" smtClean="0"/>
              <a:t>.</a:t>
            </a:r>
          </a:p>
          <a:p>
            <a:pPr algn="just">
              <a:buNone/>
            </a:pPr>
            <a:endParaRPr lang="it-IT" sz="3600" dirty="0"/>
          </a:p>
        </p:txBody>
      </p:sp>
      <p:sp>
        <p:nvSpPr>
          <p:cNvPr id="4" name="Segnaposto piè di pagina 3"/>
          <p:cNvSpPr>
            <a:spLocks noGrp="1"/>
          </p:cNvSpPr>
          <p:nvPr>
            <p:ph type="ftr" sz="quarter" idx="11"/>
          </p:nvPr>
        </p:nvSpPr>
        <p:spPr/>
        <p:txBody>
          <a:bodyPr/>
          <a:lstStyle/>
          <a:p>
            <a:r>
              <a:rPr lang="it-IT" smtClean="0"/>
              <a:t>Prof. Antonio Iacovino</a:t>
            </a:r>
            <a:endParaRPr lang="it-IT"/>
          </a:p>
        </p:txBody>
      </p:sp>
    </p:spTree>
  </p:cSld>
  <p:clrMapOvr>
    <a:masterClrMapping/>
  </p:clrMapOvr>
  <p:transition advTm="10000">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467544" y="908720"/>
            <a:ext cx="4040188" cy="659352"/>
          </a:xfrm>
        </p:spPr>
        <p:txBody>
          <a:bodyPr/>
          <a:lstStyle/>
          <a:p>
            <a:r>
              <a:rPr lang="it-IT" dirty="0" smtClean="0"/>
              <a:t>Corso tradizionale</a:t>
            </a:r>
            <a:endParaRPr lang="it-IT" dirty="0"/>
          </a:p>
        </p:txBody>
      </p:sp>
      <p:sp>
        <p:nvSpPr>
          <p:cNvPr id="4" name="Segnaposto testo 3"/>
          <p:cNvSpPr>
            <a:spLocks noGrp="1"/>
          </p:cNvSpPr>
          <p:nvPr>
            <p:ph type="body" sz="half" idx="3"/>
          </p:nvPr>
        </p:nvSpPr>
        <p:spPr>
          <a:xfrm>
            <a:off x="4572000" y="908720"/>
            <a:ext cx="4041775" cy="654843"/>
          </a:xfrm>
        </p:spPr>
        <p:txBody>
          <a:bodyPr/>
          <a:lstStyle/>
          <a:p>
            <a:r>
              <a:rPr lang="it-IT" dirty="0" smtClean="0"/>
              <a:t>Corso  E- </a:t>
            </a:r>
            <a:r>
              <a:rPr lang="it-IT" dirty="0" err="1" smtClean="0"/>
              <a:t>learning</a:t>
            </a:r>
            <a:endParaRPr lang="it-IT" dirty="0"/>
          </a:p>
        </p:txBody>
      </p:sp>
      <p:sp>
        <p:nvSpPr>
          <p:cNvPr id="5" name="Segnaposto contenuto 4"/>
          <p:cNvSpPr>
            <a:spLocks noGrp="1"/>
          </p:cNvSpPr>
          <p:nvPr>
            <p:ph sz="quarter" idx="2"/>
          </p:nvPr>
        </p:nvSpPr>
        <p:spPr>
          <a:xfrm>
            <a:off x="395536" y="1484784"/>
            <a:ext cx="4040188" cy="5040560"/>
          </a:xfrm>
        </p:spPr>
        <p:txBody>
          <a:bodyPr>
            <a:normAutofit fontScale="92500" lnSpcReduction="10000"/>
          </a:bodyPr>
          <a:lstStyle/>
          <a:p>
            <a:pPr algn="just"/>
            <a:r>
              <a:rPr lang="it-IT" dirty="0" smtClean="0"/>
              <a:t>Un docente, 10 docenti</a:t>
            </a:r>
          </a:p>
          <a:p>
            <a:pPr algn="just"/>
            <a:r>
              <a:rPr lang="it-IT" dirty="0" smtClean="0"/>
              <a:t>Una classe</a:t>
            </a:r>
          </a:p>
          <a:p>
            <a:pPr algn="just"/>
            <a:r>
              <a:rPr lang="it-IT" dirty="0" smtClean="0"/>
              <a:t>Le lezioni in classe iniziano in un preciso momento e in un determinato luogo</a:t>
            </a:r>
          </a:p>
          <a:p>
            <a:pPr algn="just"/>
            <a:r>
              <a:rPr lang="it-IT" dirty="0" smtClean="0"/>
              <a:t>Il discente è fisicamente insieme al gruppo</a:t>
            </a:r>
          </a:p>
          <a:p>
            <a:pPr algn="just"/>
            <a:r>
              <a:rPr lang="it-IT" dirty="0" smtClean="0"/>
              <a:t>Il docente parla al gruppo per spiegare e relazionare sul materiale del corso</a:t>
            </a:r>
          </a:p>
          <a:p>
            <a:pPr algn="just"/>
            <a:r>
              <a:rPr lang="it-IT" dirty="0" smtClean="0"/>
              <a:t>Il discente è passivo per la maggior parte del corso</a:t>
            </a:r>
          </a:p>
          <a:p>
            <a:pPr algn="just"/>
            <a:r>
              <a:rPr lang="it-IT" dirty="0" smtClean="0"/>
              <a:t>Il docente definisce la struttura del corso</a:t>
            </a:r>
          </a:p>
          <a:p>
            <a:pPr algn="just"/>
            <a:r>
              <a:rPr lang="it-IT" dirty="0" smtClean="0"/>
              <a:t>Il docente è al centro dell’attenzione</a:t>
            </a:r>
          </a:p>
          <a:p>
            <a:endParaRPr lang="it-IT" dirty="0" smtClean="0"/>
          </a:p>
          <a:p>
            <a:endParaRPr lang="it-IT" dirty="0"/>
          </a:p>
        </p:txBody>
      </p:sp>
      <p:sp>
        <p:nvSpPr>
          <p:cNvPr id="6" name="Segnaposto contenuto 5"/>
          <p:cNvSpPr>
            <a:spLocks noGrp="1"/>
          </p:cNvSpPr>
          <p:nvPr>
            <p:ph sz="quarter" idx="4"/>
          </p:nvPr>
        </p:nvSpPr>
        <p:spPr>
          <a:xfrm>
            <a:off x="4499992" y="1484784"/>
            <a:ext cx="4104456" cy="5112568"/>
          </a:xfrm>
        </p:spPr>
        <p:txBody>
          <a:bodyPr>
            <a:normAutofit fontScale="70000" lnSpcReduction="20000"/>
          </a:bodyPr>
          <a:lstStyle/>
          <a:p>
            <a:pPr algn="just"/>
            <a:r>
              <a:rPr lang="it-IT" sz="2600" dirty="0" smtClean="0"/>
              <a:t>Un docente, 100 studenti</a:t>
            </a:r>
          </a:p>
          <a:p>
            <a:pPr algn="just"/>
            <a:r>
              <a:rPr lang="it-IT" sz="2600" dirty="0" smtClean="0"/>
              <a:t>Nessuna classe fisica</a:t>
            </a:r>
          </a:p>
          <a:p>
            <a:pPr algn="just"/>
            <a:r>
              <a:rPr lang="it-IT" sz="2600" dirty="0" smtClean="0"/>
              <a:t>Le lezioni iniziano nel momento in cui lo decide il discente</a:t>
            </a:r>
          </a:p>
          <a:p>
            <a:pPr algn="just"/>
            <a:endParaRPr lang="it-IT" sz="2600" dirty="0" smtClean="0"/>
          </a:p>
          <a:p>
            <a:pPr algn="just"/>
            <a:r>
              <a:rPr lang="it-IT" sz="2600" dirty="0" smtClean="0"/>
              <a:t>Il discente è generalmente solo</a:t>
            </a:r>
          </a:p>
          <a:p>
            <a:pPr algn="just"/>
            <a:endParaRPr lang="it-IT" sz="2600" dirty="0" smtClean="0"/>
          </a:p>
          <a:p>
            <a:pPr algn="just"/>
            <a:r>
              <a:rPr lang="it-IT" sz="2600" dirty="0" smtClean="0"/>
              <a:t>Il docente fornisce solo feedback o approfondimenti</a:t>
            </a:r>
          </a:p>
          <a:p>
            <a:pPr algn="just"/>
            <a:endParaRPr lang="it-IT" sz="2600" dirty="0" smtClean="0"/>
          </a:p>
          <a:p>
            <a:pPr algn="just"/>
            <a:r>
              <a:rPr lang="it-IT" sz="2600" dirty="0" smtClean="0"/>
              <a:t>Il discente è attivo per la maggior parte del corso</a:t>
            </a:r>
          </a:p>
          <a:p>
            <a:pPr algn="just"/>
            <a:r>
              <a:rPr lang="it-IT" sz="2600" dirty="0" smtClean="0"/>
              <a:t>Il discente definisce la struttura e la sequenza dello studio nel corso</a:t>
            </a:r>
          </a:p>
          <a:p>
            <a:pPr algn="just"/>
            <a:r>
              <a:rPr lang="it-IT" sz="2600" dirty="0" smtClean="0"/>
              <a:t>Il discente è responsabile del</a:t>
            </a:r>
          </a:p>
          <a:p>
            <a:pPr algn="just">
              <a:buNone/>
            </a:pPr>
            <a:r>
              <a:rPr lang="it-IT" sz="2600" dirty="0" smtClean="0"/>
              <a:t>	 proprio processo formativo</a:t>
            </a:r>
          </a:p>
          <a:p>
            <a:pPr algn="just"/>
            <a:r>
              <a:rPr lang="it-IT" sz="2600" dirty="0" smtClean="0"/>
              <a:t>Il discente è al centro dell’attenzione</a:t>
            </a:r>
          </a:p>
          <a:p>
            <a:endParaRPr lang="it-IT" dirty="0"/>
          </a:p>
        </p:txBody>
      </p:sp>
      <p:sp>
        <p:nvSpPr>
          <p:cNvPr id="7" name="Segnaposto piè di pagina 6"/>
          <p:cNvSpPr>
            <a:spLocks noGrp="1"/>
          </p:cNvSpPr>
          <p:nvPr>
            <p:ph type="ftr" sz="quarter" idx="11"/>
          </p:nvPr>
        </p:nvSpPr>
        <p:spPr/>
        <p:txBody>
          <a:bodyPr/>
          <a:lstStyle/>
          <a:p>
            <a:r>
              <a:rPr lang="it-IT" smtClean="0"/>
              <a:t>Prof. Antonio Iacovino</a:t>
            </a:r>
            <a:endParaRPr lang="it-IT"/>
          </a:p>
        </p:txBody>
      </p:sp>
    </p:spTree>
  </p:cSld>
  <p:clrMapOvr>
    <a:masterClrMapping/>
  </p:clrMapOvr>
  <p:transition advTm="18000">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764704"/>
            <a:ext cx="8229600" cy="5904656"/>
          </a:xfrm>
        </p:spPr>
        <p:txBody>
          <a:bodyPr>
            <a:noAutofit/>
          </a:bodyPr>
          <a:lstStyle/>
          <a:p>
            <a:pPr algn="just">
              <a:buNone/>
            </a:pPr>
            <a:r>
              <a:rPr lang="it-IT" sz="3400" dirty="0" smtClean="0"/>
              <a:t>	</a:t>
            </a:r>
            <a:r>
              <a:rPr lang="it-IT" sz="3300" dirty="0" smtClean="0"/>
              <a:t>Orbene, alla luce di questa breve ma significativa illustrazione, è possibile comprendere quale sia la reale “portata” delle nuove tecnologie multimediali, le quali permettono di conseguire risultati di rilevante vantaggio, non solo  in termini economici (si pensi all’eliminazione delle spese vive per trasporti, gestione e manutenzione dei luoghi fisici di formazione, nonché ai tempi di trasferta), ma anche  in termini sociali ed etici, </a:t>
            </a:r>
            <a:endParaRPr lang="it-IT" sz="3300" dirty="0"/>
          </a:p>
        </p:txBody>
      </p:sp>
      <p:sp>
        <p:nvSpPr>
          <p:cNvPr id="4" name="Segnaposto piè di pagina 3"/>
          <p:cNvSpPr>
            <a:spLocks noGrp="1"/>
          </p:cNvSpPr>
          <p:nvPr>
            <p:ph type="ftr" sz="quarter" idx="11"/>
          </p:nvPr>
        </p:nvSpPr>
        <p:spPr/>
        <p:txBody>
          <a:bodyPr/>
          <a:lstStyle/>
          <a:p>
            <a:r>
              <a:rPr lang="it-IT" smtClean="0"/>
              <a:t>Prof. Antonio Iacovino</a:t>
            </a:r>
            <a:endParaRPr lang="it-IT"/>
          </a:p>
        </p:txBody>
      </p:sp>
    </p:spTree>
  </p:cSld>
  <p:clrMapOvr>
    <a:masterClrMapping/>
  </p:clrMapOvr>
  <p:transition advTm="15000">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395</TotalTime>
  <Words>260</Words>
  <Application>Microsoft Office PowerPoint</Application>
  <PresentationFormat>Presentazione su schermo (4:3)</PresentationFormat>
  <Paragraphs>55</Paragraphs>
  <Slides>10</Slides>
  <Notes>1</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Equinozio</vt:lpstr>
      <vt:lpstr>E- LEARNING E  FORMAZIONE A DISTANZA  (FAD) </vt:lpstr>
      <vt:lpstr>Diapositiva 2</vt:lpstr>
      <vt:lpstr>Diapositiva 3</vt:lpstr>
      <vt:lpstr>Diapositiva 4</vt:lpstr>
      <vt:lpstr>Diapositiva 5</vt:lpstr>
      <vt:lpstr>Diapositiva 6</vt:lpstr>
      <vt:lpstr>Diapositiva 7</vt:lpstr>
      <vt:lpstr>Diapositiva 8</vt:lpstr>
      <vt:lpstr>Diapositiva 9</vt:lpstr>
      <vt:lpstr>Diapositiva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FAD FORMAZIONE A DISTANZA </dc:title>
  <dc:creator>Antonio</dc:creator>
  <cp:lastModifiedBy>toto</cp:lastModifiedBy>
  <cp:revision>52</cp:revision>
  <dcterms:created xsi:type="dcterms:W3CDTF">2014-06-03T10:43:18Z</dcterms:created>
  <dcterms:modified xsi:type="dcterms:W3CDTF">2016-03-24T09:25:34Z</dcterms:modified>
</cp:coreProperties>
</file>